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57" r:id="rId2"/>
    <p:sldId id="698" r:id="rId3"/>
    <p:sldId id="761" r:id="rId4"/>
    <p:sldId id="705" r:id="rId5"/>
    <p:sldId id="729" r:id="rId6"/>
    <p:sldId id="727" r:id="rId7"/>
    <p:sldId id="748" r:id="rId8"/>
    <p:sldId id="734" r:id="rId9"/>
    <p:sldId id="749" r:id="rId10"/>
    <p:sldId id="750" r:id="rId11"/>
    <p:sldId id="752" r:id="rId12"/>
    <p:sldId id="753" r:id="rId13"/>
    <p:sldId id="754" r:id="rId14"/>
    <p:sldId id="755" r:id="rId15"/>
    <p:sldId id="756" r:id="rId16"/>
    <p:sldId id="757" r:id="rId17"/>
    <p:sldId id="758" r:id="rId18"/>
    <p:sldId id="762" r:id="rId19"/>
    <p:sldId id="760" r:id="rId20"/>
    <p:sldId id="763" r:id="rId21"/>
    <p:sldId id="745" r:id="rId22"/>
    <p:sldId id="718" r:id="rId23"/>
  </p:sldIdLst>
  <p:sldSz cx="12192000" cy="6858000"/>
  <p:notesSz cx="6858000" cy="9144000"/>
  <p:custDataLst>
    <p:tags r:id="rId25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D5D4"/>
    <a:srgbClr val="0045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59" autoAdjust="0"/>
    <p:restoredTop sz="90915" autoAdjust="0"/>
  </p:normalViewPr>
  <p:slideViewPr>
    <p:cSldViewPr snapToGrid="0" showGuides="1">
      <p:cViewPr>
        <p:scale>
          <a:sx n="84" d="100"/>
          <a:sy n="84" d="100"/>
        </p:scale>
        <p:origin x="312" y="776"/>
      </p:cViewPr>
      <p:guideLst>
        <p:guide orient="horz" pos="2160"/>
        <p:guide pos="3840"/>
      </p:guideLst>
    </p:cSldViewPr>
  </p:slideViewPr>
  <p:notesTextViewPr>
    <p:cViewPr>
      <p:scale>
        <a:sx n="60" d="100"/>
        <a:sy n="6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fld id="{A8A95E01-A3AA-414B-AC91-6247B051C58A}" type="datetimeFigureOut">
              <a:rPr lang="zh-CN" altLang="en-US" smtClean="0"/>
              <a:pPr/>
              <a:t>2026/5/31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 dirty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fld id="{FD8026A4-9EE3-4D0D-8D3A-764529D129E6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704108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字魂59号-创粗黑" panose="00000500000000000000" pitchFamily="2" charset="-122"/>
        <a:ea typeface="字魂59号-创粗黑" panose="00000500000000000000" pitchFamily="2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字魂59号-创粗黑" panose="00000500000000000000" pitchFamily="2" charset="-122"/>
        <a:ea typeface="字魂59号-创粗黑" panose="00000500000000000000" pitchFamily="2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字魂59号-创粗黑" panose="00000500000000000000" pitchFamily="2" charset="-122"/>
        <a:ea typeface="字魂59号-创粗黑" panose="00000500000000000000" pitchFamily="2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字魂59号-创粗黑" panose="00000500000000000000" pitchFamily="2" charset="-122"/>
        <a:ea typeface="字魂59号-创粗黑" panose="00000500000000000000" pitchFamily="2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字魂59号-创粗黑" panose="00000500000000000000" pitchFamily="2" charset="-122"/>
        <a:ea typeface="字魂59号-创粗黑" panose="00000500000000000000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8026A4-9EE3-4D0D-8D3A-764529D129E6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925907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1F13F9-6543-7D7E-6843-28CBFF632A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748F27F5-D2C8-F029-E816-7F5F713B41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D11A7FD2-8D60-51EB-5B41-390CF2C11B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9AE01391-3938-6900-91EB-3F44E9B1F6E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8026A4-9EE3-4D0D-8D3A-764529D129E6}" type="slidenum">
              <a:rPr lang="zh-CN" altLang="en-US" smtClean="0"/>
              <a:pPr/>
              <a:t>10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4580506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790E7A-8DC0-D784-309E-75A7F9BB3F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9AB9F69E-4A3A-AABE-9838-4E396258C32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943875A8-D54D-5E53-87F4-939EBD7AF4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87D1880-0DD3-6E16-4DEE-A2E3F6170D8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8026A4-9EE3-4D0D-8D3A-764529D129E6}" type="slidenum">
              <a:rPr lang="zh-CN" altLang="en-US" smtClean="0"/>
              <a:pPr/>
              <a:t>11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52915835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C467AB-6F02-BB5B-2E4C-F9EADC78A6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DD03B0C0-2AC5-93BE-B4F4-E947E92C629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7F4CEF0C-3DA6-4016-DDA7-A7F11FD5F2F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A7AF636-7BF2-3DCE-9E6B-56640C034F9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8026A4-9EE3-4D0D-8D3A-764529D129E6}" type="slidenum">
              <a:rPr lang="zh-CN" altLang="en-US" smtClean="0"/>
              <a:pPr/>
              <a:t>12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9028564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5017EB-2289-2EE3-3043-F71399DB1F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71ADAF9C-A60C-3829-8CA7-801649F4DF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B6B786C3-4F40-C86B-4440-037F88A084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700AD9A-E886-6059-F75B-84FED5AE1F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8026A4-9EE3-4D0D-8D3A-764529D129E6}" type="slidenum">
              <a:rPr lang="zh-CN" altLang="en-US" smtClean="0"/>
              <a:pPr/>
              <a:t>13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7206885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3473CF-C28E-959F-31E8-8F772F9E45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AC5E715D-73D4-8517-A39D-A90DDBD1BB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0329A9E1-0A78-DFFB-DB5C-6E4B34060B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DBB2532-B106-8740-7655-9D1104CDAED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8026A4-9EE3-4D0D-8D3A-764529D129E6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9987320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53D44C-CA2D-CB4C-F105-AF28208F34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CE68EE53-E2F2-65B7-9AB4-F68732300D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3698C47E-42A0-1533-B743-95E05BC9EE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7AD4132-1422-EE70-1D8B-100CE61509D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8026A4-9EE3-4D0D-8D3A-764529D129E6}" type="slidenum">
              <a:rPr lang="zh-CN" altLang="en-US" smtClean="0"/>
              <a:pPr/>
              <a:t>15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24979374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2AF515-E0E2-BD67-DEAC-8E5A33DED5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7529C8CD-E8C8-0A5D-27B5-92F768C5DFE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E8C23B13-B67A-F093-9616-BE3DB27030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2222960-5174-277E-A233-A01A5EDA6F3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8026A4-9EE3-4D0D-8D3A-764529D129E6}" type="slidenum">
              <a:rPr lang="zh-CN" altLang="en-US" smtClean="0"/>
              <a:pPr/>
              <a:t>16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7862925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284E03-090E-C523-4B27-0FFD418682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6A923167-587F-D8F5-2487-BE77ACF1F6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D9853B25-B6CB-A935-993F-0A2EB64A2A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96AB5364-4DEF-88B2-C728-DB552589A06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8026A4-9EE3-4D0D-8D3A-764529D129E6}" type="slidenum">
              <a:rPr lang="zh-CN" altLang="en-US" smtClean="0"/>
              <a:pPr/>
              <a:t>17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1080904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D7D019-2598-4629-7F95-75383BDF49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60A86CE2-4CC9-9C83-4361-20938304035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6E132C3E-F05D-E049-1A5A-2A72C182D9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92920465-A036-5A5A-D1FF-8DC845E5615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8026A4-9EE3-4D0D-8D3A-764529D129E6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1560360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046B83-4586-4EC4-05DF-496E3DB177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67EAC8FE-6A69-D50C-98C4-B15BC316405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CAE517A6-C8B6-34F1-73CD-1D45CCB345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E274F2A-66EA-25FF-3EAC-3C9F55DF88B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8026A4-9EE3-4D0D-8D3A-764529D129E6}" type="slidenum">
              <a:rPr lang="zh-CN" altLang="en-US" smtClean="0"/>
              <a:pPr/>
              <a:t>19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3912290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8026A4-9EE3-4D0D-8D3A-764529D129E6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361297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D29269-F38D-731A-4241-25FBAE69A2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4EF5D6F9-6F8A-9637-2B90-EFEBFD8579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9ADD9DD8-A7CF-6C6D-2C46-8E503E926B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CBE7C81-2F39-F286-9CCB-DDA5B20FDF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8026A4-9EE3-4D0D-8D3A-764529D129E6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8260306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19E808-9AB0-DE62-B378-CA7C59C243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72193968-D377-59FC-3D5F-E6E9873933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F0F558EC-AE45-DA28-5313-2AEF709AF4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8361C4A-1A3E-1DDC-12BA-B6B9E0515AB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8026A4-9EE3-4D0D-8D3A-764529D129E6}" type="slidenum">
              <a:rPr lang="zh-CN" altLang="en-US" smtClean="0"/>
              <a:pPr/>
              <a:t>21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31981625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8026A4-9EE3-4D0D-8D3A-764529D129E6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16767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116E71-A5BE-ADEB-2D91-829E47B57E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DACE983F-F04E-95D2-69F1-8174850CA6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B772B5C7-E919-E8D0-607D-CD04278B3A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6FBE0BBB-441D-B074-06F4-5220C836344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8026A4-9EE3-4D0D-8D3A-764529D129E6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817592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/>
          </a:p>
          <a:p>
            <a:endParaRPr lang="en-US" altLang="zh-CN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8026A4-9EE3-4D0D-8D3A-764529D129E6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68719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FF38AD-77D7-1FE5-382A-4DDEC79547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2E9075C5-C7D0-A7E1-1EB4-6228DC6DDA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88A8F0DD-9C1A-AD83-2DA6-C39D1FC6F3C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/>
          </a:p>
          <a:p>
            <a:endParaRPr lang="en-US" altLang="zh-CN" dirty="0"/>
          </a:p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B94EDB5-5E13-E277-E92B-7FE71B3FD60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8026A4-9EE3-4D0D-8D3A-764529D129E6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022315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8026A4-9EE3-4D0D-8D3A-764529D129E6}" type="slidenum">
              <a:rPr lang="zh-CN" altLang="en-US" smtClean="0"/>
              <a:pPr/>
              <a:t>6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502091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1682C5-D45B-3235-5B6D-E2D7CDF7C4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E024DC5B-944B-9B3B-7525-96384E15C3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60DADB66-C4BA-C9D3-A387-A77A82F3FA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F0A40E5-C1C7-A57D-4689-A2B18242BA7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8026A4-9EE3-4D0D-8D3A-764529D129E6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702198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84DF26-C5B9-B2EE-50E1-E5B20902B5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79518D25-C00F-59CA-FD15-8F95CE8854E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74AD547A-FE7F-AD08-C82A-4C9631B33D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7729BEE-02DB-C968-99F0-43CC930A494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8026A4-9EE3-4D0D-8D3A-764529D129E6}" type="slidenum">
              <a:rPr lang="zh-CN" altLang="en-US" smtClean="0"/>
              <a:pPr/>
              <a:t>8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7385206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AD4722-7756-8644-C08B-3360D23099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BA138EDD-1568-F5B9-B24C-88C1FF685E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3704BAA9-43C4-3F1E-C06C-8F5CB6D5FA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94DBE4A-37A0-28E3-DD0E-0FEFF9382B7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8026A4-9EE3-4D0D-8D3A-764529D129E6}" type="slidenum">
              <a:rPr lang="zh-CN" altLang="en-US" smtClean="0"/>
              <a:pPr/>
              <a:t>9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4413275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E56063F-6D51-4845-9EF0-3EB604B1E1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3FE954FA-452D-4FF3-91E1-FC81A24DF1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2879B76-021E-47BD-AAFD-5CC7E9AC0A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EBFAE-048D-461D-9F94-1EF1CAFC2409}" type="datetimeFigureOut">
              <a:rPr lang="zh-CN" altLang="en-US" smtClean="0"/>
              <a:t>2026/5/31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CF61A3A-DA04-4DEF-890F-FD034B8588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4EEBD94-C103-4C5A-A150-2BB26E8049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31227-691F-4B7F-8493-F4368ED9216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68910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A8F6A2E-4D6C-44EF-ABC5-D8388C7685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03E74D94-8AAC-49D5-A59D-9E9E9A5364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BCF3F54-5F03-4656-AF9F-76C804DD31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EBFAE-048D-461D-9F94-1EF1CAFC2409}" type="datetimeFigureOut">
              <a:rPr lang="zh-CN" altLang="en-US" smtClean="0"/>
              <a:t>2026/5/31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68D16D2-C226-40F1-BAFD-42722561D7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09116EB-A374-4185-8746-1D1D7E4D39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31227-691F-4B7F-8493-F4368ED9216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04060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028D767D-7C03-4998-8A64-B98BD0E7BF4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CF597E7A-E146-4457-BFE5-342E87E8BF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2468B76-922C-47DD-8004-1D40CE937D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EBFAE-048D-461D-9F94-1EF1CAFC2409}" type="datetimeFigureOut">
              <a:rPr lang="zh-CN" altLang="en-US" smtClean="0"/>
              <a:t>2026/5/31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BFEE32B-A1C8-4716-ACA8-46366BC224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EE1858C-DAB6-4403-AAD8-0F128B32C8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31227-691F-4B7F-8493-F4368ED9216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8446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687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B92417E-BCDB-4C4C-9084-B279AB985E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7DEABF8-7378-4319-BBA6-97E71DF37A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E63289D-4C80-4920-9388-9004AA2474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EBFAE-048D-461D-9F94-1EF1CAFC2409}" type="datetimeFigureOut">
              <a:rPr lang="zh-CN" altLang="en-US" smtClean="0"/>
              <a:t>2026/5/31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2A3364C-FE24-494E-A502-0DD5E32977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74B88A3-0B07-46F2-B295-1C35C36E42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31227-691F-4B7F-8493-F4368ED9216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6012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0300408-E6A0-4A53-9F4F-F30E82676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3089196-018F-49A4-ACE5-81B458B22D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1370784-D0B3-4CAA-9142-728A4F9400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EBFAE-048D-461D-9F94-1EF1CAFC2409}" type="datetimeFigureOut">
              <a:rPr lang="zh-CN" altLang="en-US" smtClean="0"/>
              <a:t>2026/5/31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65C2E57-E46D-40A1-BFAF-501A3619C5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796D0C0-6013-47BE-BC69-DB034D2A5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31227-691F-4B7F-8493-F4368ED9216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38617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4B9AD4A-1025-49AB-8E53-50F1C1D93D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277A028-3BD7-4BC2-A515-D9BF86727AA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B0985669-CB99-4161-8E43-B8F95CBE99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2720DD4-B732-42F9-8593-B94159DA9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EBFAE-048D-461D-9F94-1EF1CAFC2409}" type="datetimeFigureOut">
              <a:rPr lang="zh-CN" altLang="en-US" smtClean="0"/>
              <a:t>2026/5/31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D3DAD2B0-55B4-4BA3-B2A0-BD5684D9E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2DE86B9-1ED0-4DDE-ADE4-7E79132F0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31227-691F-4B7F-8493-F4368ED9216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3153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376FE73-90DE-4723-8C5F-698701CF03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3509E91-6E16-4BBC-8E67-F79623C0E2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1ED393A2-B161-40F4-B15E-A76596D296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28A8C18E-D74F-4C55-9914-B309A20BBC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1E27BC41-7B96-40E7-BEB6-F01C0E0DD21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81979B55-3C11-456B-99DD-04E591EB2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EBFAE-048D-461D-9F94-1EF1CAFC2409}" type="datetimeFigureOut">
              <a:rPr lang="zh-CN" altLang="en-US" smtClean="0"/>
              <a:t>2026/5/31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CF29939D-A9AB-4271-908C-7EF0A5F524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C0DE0335-CA19-4080-8884-97C69A0B59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31227-691F-4B7F-8493-F4368ED9216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03554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301147-E8D7-4809-9CEC-C1943EF63E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5A039A6A-68EA-4491-B28F-A1A2C7650F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EBFAE-048D-461D-9F94-1EF1CAFC2409}" type="datetimeFigureOut">
              <a:rPr lang="zh-CN" altLang="en-US" smtClean="0"/>
              <a:t>2026/5/31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EE4DF346-11C2-4837-B2B4-3BB58CF72D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ECCB7ACF-57D8-4CA7-9F86-98DCF4F1AF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31227-691F-4B7F-8493-F4368ED9216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21041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552881DB-48F5-45E5-90E5-D14BDB5C4B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EBFAE-048D-461D-9F94-1EF1CAFC2409}" type="datetimeFigureOut">
              <a:rPr lang="zh-CN" altLang="en-US" smtClean="0"/>
              <a:t>2026/5/31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DAA9B22C-0112-4A50-BE16-6686C0AF95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3DFD83B-3019-48F5-954B-55728AB177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31227-691F-4B7F-8493-F4368ED9216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96611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77173CD-1487-452B-B600-9CCA781DFA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FEC131C-5CE3-44F0-A9B5-3CDB5A22CC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09CC4264-DF8C-424B-872B-8617B3BD03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5654AE3F-53DA-4F4E-BA62-08C44C66C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EBFAE-048D-461D-9F94-1EF1CAFC2409}" type="datetimeFigureOut">
              <a:rPr lang="zh-CN" altLang="en-US" smtClean="0"/>
              <a:t>2026/5/31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3337C71-FE68-4F81-95A7-B497D3155F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9F7E37C-D470-405E-A438-B9E39BB80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31227-691F-4B7F-8493-F4368ED9216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3779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CC554C6-22D9-49F2-AE60-405A03C576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07B1B836-5E82-4A5F-A64E-0261CB43086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6E8A403E-280E-432A-857B-185DA8041A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F0A5007-E059-4BBC-A01E-BF2A486AC9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EBFAE-048D-461D-9F94-1EF1CAFC2409}" type="datetimeFigureOut">
              <a:rPr lang="zh-CN" altLang="en-US" smtClean="0"/>
              <a:t>2026/5/31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65D1F1C7-D411-4A87-BE89-8247F607F6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0F54B60-1BDA-4E1B-A002-F650B37E59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31227-691F-4B7F-8493-F4368ED9216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84480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0117914B-6D9A-4D2C-A001-F5FD03BFC3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BBB534C-5C5F-4754-B1FB-6657D386A2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2843A19-00C0-4FCE-9609-C81B11D50F1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fld id="{496EBFAE-048D-461D-9F94-1EF1CAFC2409}" type="datetimeFigureOut">
              <a:rPr lang="zh-CN" altLang="en-US" smtClean="0"/>
              <a:pPr/>
              <a:t>2026/5/31</a:t>
            </a:fld>
            <a:endParaRPr lang="zh-CN" altLang="en-US" dirty="0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44DC738-F377-4DC7-805E-D30AC5CC06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66FC0A3-6D86-495A-B904-2F1D0EE170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fld id="{CD331227-691F-4B7F-8493-F4368ED92163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84328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emf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microsoft.com/office/2007/relationships/hdphoto" Target="../media/hdphoto1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g"/><Relationship Id="rId4" Type="http://schemas.microsoft.com/office/2007/relationships/hdphoto" Target="../media/hdphoto1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microsoft.com/office/2007/relationships/hdphoto" Target="../media/hdphoto1.wdp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2.jpe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直接连接符 11">
            <a:extLst>
              <a:ext uri="{FF2B5EF4-FFF2-40B4-BE49-F238E27FC236}">
                <a16:creationId xmlns:a16="http://schemas.microsoft.com/office/drawing/2014/main" id="{2B5F9587-4CFB-4363-9AD0-736F03B41A63}"/>
              </a:ext>
            </a:extLst>
          </p:cNvPr>
          <p:cNvCxnSpPr>
            <a:cxnSpLocks/>
          </p:cNvCxnSpPr>
          <p:nvPr/>
        </p:nvCxnSpPr>
        <p:spPr>
          <a:xfrm>
            <a:off x="2128838" y="2986060"/>
            <a:ext cx="7848000" cy="0"/>
          </a:xfrm>
          <a:prstGeom prst="line">
            <a:avLst/>
          </a:prstGeom>
          <a:ln w="19050">
            <a:solidFill>
              <a:srgbClr val="0045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7134FBB8-2207-4766-A8A9-0211878451AF}"/>
              </a:ext>
            </a:extLst>
          </p:cNvPr>
          <p:cNvCxnSpPr>
            <a:cxnSpLocks/>
          </p:cNvCxnSpPr>
          <p:nvPr/>
        </p:nvCxnSpPr>
        <p:spPr>
          <a:xfrm>
            <a:off x="2128838" y="4390883"/>
            <a:ext cx="7848000" cy="0"/>
          </a:xfrm>
          <a:prstGeom prst="line">
            <a:avLst/>
          </a:prstGeom>
          <a:ln w="19050">
            <a:solidFill>
              <a:srgbClr val="0045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>
            <a:extLst>
              <a:ext uri="{FF2B5EF4-FFF2-40B4-BE49-F238E27FC236}">
                <a16:creationId xmlns:a16="http://schemas.microsoft.com/office/drawing/2014/main" id="{2C25B185-96DC-4151-9A0F-6544C96E90E6}"/>
              </a:ext>
            </a:extLst>
          </p:cNvPr>
          <p:cNvCxnSpPr>
            <a:cxnSpLocks/>
          </p:cNvCxnSpPr>
          <p:nvPr/>
        </p:nvCxnSpPr>
        <p:spPr>
          <a:xfrm>
            <a:off x="476250" y="5986596"/>
            <a:ext cx="533944" cy="0"/>
          </a:xfrm>
          <a:prstGeom prst="line">
            <a:avLst/>
          </a:prstGeom>
          <a:ln w="28575">
            <a:solidFill>
              <a:srgbClr val="0045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文本框 19">
            <a:extLst>
              <a:ext uri="{FF2B5EF4-FFF2-40B4-BE49-F238E27FC236}">
                <a16:creationId xmlns:a16="http://schemas.microsoft.com/office/drawing/2014/main" id="{3E288234-BA58-4DD3-B732-96F0DB4DFAC7}"/>
              </a:ext>
            </a:extLst>
          </p:cNvPr>
          <p:cNvSpPr txBox="1"/>
          <p:nvPr/>
        </p:nvSpPr>
        <p:spPr>
          <a:xfrm>
            <a:off x="381000" y="6062796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字魂59号-创粗黑" panose="00000500000000000000" pitchFamily="2" charset="-122"/>
              </a:rPr>
              <a:t>2026.6.4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字魂59号-创粗黑" panose="00000500000000000000" pitchFamily="2" charset="-122"/>
            </a:endParaRPr>
          </a:p>
        </p:txBody>
      </p:sp>
      <p:cxnSp>
        <p:nvCxnSpPr>
          <p:cNvPr id="22" name="直接连接符 21">
            <a:extLst>
              <a:ext uri="{FF2B5EF4-FFF2-40B4-BE49-F238E27FC236}">
                <a16:creationId xmlns:a16="http://schemas.microsoft.com/office/drawing/2014/main" id="{D07B1E3D-65B3-4957-8AB2-E8CCAB6EFDF7}"/>
              </a:ext>
            </a:extLst>
          </p:cNvPr>
          <p:cNvCxnSpPr>
            <a:cxnSpLocks/>
          </p:cNvCxnSpPr>
          <p:nvPr/>
        </p:nvCxnSpPr>
        <p:spPr>
          <a:xfrm>
            <a:off x="11203390" y="5981825"/>
            <a:ext cx="533944" cy="0"/>
          </a:xfrm>
          <a:prstGeom prst="line">
            <a:avLst/>
          </a:prstGeom>
          <a:ln w="28575">
            <a:solidFill>
              <a:srgbClr val="0045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文本框 22">
            <a:extLst>
              <a:ext uri="{FF2B5EF4-FFF2-40B4-BE49-F238E27FC236}">
                <a16:creationId xmlns:a16="http://schemas.microsoft.com/office/drawing/2014/main" id="{D27E696C-8169-4143-9140-A26A90133493}"/>
              </a:ext>
            </a:extLst>
          </p:cNvPr>
          <p:cNvSpPr txBox="1"/>
          <p:nvPr/>
        </p:nvSpPr>
        <p:spPr>
          <a:xfrm>
            <a:off x="9047181" y="6062796"/>
            <a:ext cx="30083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字魂59号-创粗黑" panose="00000500000000000000" pitchFamily="2" charset="-122"/>
              </a:rPr>
              <a:t>20248225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字魂59号-创粗黑" panose="00000500000000000000" pitchFamily="2" charset="-122"/>
              </a:rPr>
              <a:t>Eason</a:t>
            </a:r>
            <a:r>
              <a:rPr lang="zh-CN" altLang="en-US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字魂59号-创粗黑" panose="00000500000000000000" pitchFamily="2" charset="-122"/>
              </a:rPr>
              <a:t> </a:t>
            </a:r>
            <a:r>
              <a:rPr lang="en-US" altLang="zh-CN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字魂59号-创粗黑" panose="00000500000000000000" pitchFamily="2" charset="-122"/>
              </a:rPr>
              <a:t>Zhuang</a:t>
            </a:r>
            <a:r>
              <a:rPr lang="zh-CN" altLang="en-US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字魂59号-创粗黑" panose="00000500000000000000" pitchFamily="2" charset="-122"/>
              </a:rPr>
              <a:t> </a:t>
            </a:r>
            <a:r>
              <a:rPr lang="en-US" altLang="zh-CN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字魂59号-创粗黑" panose="00000500000000000000" pitchFamily="2" charset="-122"/>
              </a:rPr>
              <a:t>Yichen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字魂59号-创粗黑" panose="00000500000000000000" pitchFamily="2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083" b="91032" l="9915" r="89991">
                        <a14:foregroundMark x1="21252" y1="84897" x2="21252" y2="84897"/>
                        <a14:foregroundMark x1="43833" y1="81298" x2="43833" y2="81298"/>
                        <a14:foregroundMark x1="58159" y1="82124" x2="58159" y2="82124"/>
                        <a14:foregroundMark x1="74526" y1="75162" x2="74526" y2="75162"/>
                        <a14:foregroundMark x1="40702" y1="63481" x2="40702" y2="63481"/>
                        <a14:foregroundMark x1="62856" y1="64012" x2="62856" y2="6401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215309" y="1100788"/>
            <a:ext cx="1736279" cy="1396107"/>
          </a:xfrm>
          <a:prstGeom prst="rect">
            <a:avLst/>
          </a:prstGeom>
        </p:spPr>
      </p:pic>
      <p:sp>
        <p:nvSpPr>
          <p:cNvPr id="2" name="文本框 13">
            <a:extLst>
              <a:ext uri="{FF2B5EF4-FFF2-40B4-BE49-F238E27FC236}">
                <a16:creationId xmlns:a16="http://schemas.microsoft.com/office/drawing/2014/main" id="{4E5B76F0-17F6-4607-1AA0-C4D0D28BC44E}"/>
              </a:ext>
            </a:extLst>
          </p:cNvPr>
          <p:cNvSpPr txBox="1"/>
          <p:nvPr/>
        </p:nvSpPr>
        <p:spPr>
          <a:xfrm>
            <a:off x="1948795" y="3200394"/>
            <a:ext cx="82080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5400" dirty="0">
                <a:solidFill>
                  <a:srgbClr val="004578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字魂59号-创粗黑" panose="00000500000000000000" pitchFamily="2" charset="-122"/>
              </a:rPr>
              <a:t>Trigonal</a:t>
            </a:r>
            <a:r>
              <a:rPr lang="zh-CN" altLang="en-US" sz="5400" dirty="0">
                <a:solidFill>
                  <a:srgbClr val="004578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字魂59号-创粗黑" panose="00000500000000000000" pitchFamily="2" charset="-122"/>
              </a:rPr>
              <a:t> </a:t>
            </a:r>
            <a:r>
              <a:rPr lang="en-US" altLang="zh-CN" sz="5400" dirty="0">
                <a:solidFill>
                  <a:srgbClr val="004578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字魂59号-创粗黑" panose="00000500000000000000" pitchFamily="2" charset="-122"/>
              </a:rPr>
              <a:t>Badge</a:t>
            </a:r>
            <a:r>
              <a:rPr lang="zh-CN" altLang="en-US" sz="5400" dirty="0">
                <a:solidFill>
                  <a:srgbClr val="004578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字魂59号-创粗黑" panose="00000500000000000000" pitchFamily="2" charset="-122"/>
              </a:rPr>
              <a:t> </a:t>
            </a:r>
            <a:r>
              <a:rPr lang="en-US" altLang="zh-CN" sz="5400" dirty="0">
                <a:solidFill>
                  <a:srgbClr val="004578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字魂59号-创粗黑" panose="00000500000000000000" pitchFamily="2" charset="-122"/>
              </a:rPr>
              <a:t>Defense</a:t>
            </a:r>
            <a:endParaRPr kumimoji="0" lang="zh-CN" altLang="en-US" sz="5400" b="0" i="0" u="none" strike="noStrike" kern="1200" cap="none" spc="0" normalizeH="0" baseline="0" noProof="0" dirty="0">
              <a:ln>
                <a:noFill/>
              </a:ln>
              <a:solidFill>
                <a:srgbClr val="004578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字魂59号-创粗黑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37441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B341CD-9E08-96C2-239F-8D630E2824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04DC9787-258D-1E23-640B-BD43092607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083" b="91032" l="9915" r="89991">
                        <a14:foregroundMark x1="21252" y1="84897" x2="21252" y2="84897"/>
                        <a14:foregroundMark x1="43833" y1="81298" x2="43833" y2="81298"/>
                        <a14:foregroundMark x1="58159" y1="82124" x2="58159" y2="82124"/>
                        <a14:foregroundMark x1="74526" y1="75162" x2="74526" y2="75162"/>
                        <a14:foregroundMark x1="40702" y1="63481" x2="40702" y2="63481"/>
                        <a14:foregroundMark x1="62856" y1="64012" x2="62856" y2="6401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804944" y="107576"/>
            <a:ext cx="1387056" cy="1115304"/>
          </a:xfrm>
          <a:prstGeom prst="rect">
            <a:avLst/>
          </a:prstGeom>
        </p:spPr>
      </p:pic>
      <p:sp>
        <p:nvSpPr>
          <p:cNvPr id="18" name="文本框 17">
            <a:extLst>
              <a:ext uri="{FF2B5EF4-FFF2-40B4-BE49-F238E27FC236}">
                <a16:creationId xmlns:a16="http://schemas.microsoft.com/office/drawing/2014/main" id="{C15A0297-210A-0C21-A410-0D6C003F260C}"/>
              </a:ext>
            </a:extLst>
          </p:cNvPr>
          <p:cNvSpPr txBox="1"/>
          <p:nvPr/>
        </p:nvSpPr>
        <p:spPr>
          <a:xfrm>
            <a:off x="3616336" y="393837"/>
            <a:ext cx="4959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400" dirty="0">
                <a:solidFill>
                  <a:srgbClr val="004578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字魂59号-创粗黑" panose="00000500000000000000" pitchFamily="2" charset="-122"/>
              </a:rPr>
              <a:t>Testing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004578"/>
              </a:solidFill>
              <a:effectLst/>
              <a:uLnTx/>
              <a:uFillTx/>
              <a:latin typeface="字魂59号-创粗黑" panose="00000500000000000000" pitchFamily="2" charset="-122"/>
              <a:ea typeface="字魂59号-创粗黑" panose="00000500000000000000" pitchFamily="2" charset="-122"/>
              <a:cs typeface="+mn-cs"/>
              <a:sym typeface="字魂59号-创粗黑" panose="00000500000000000000" pitchFamily="2" charset="-122"/>
            </a:endParaRPr>
          </a:p>
        </p:txBody>
      </p:sp>
      <p:cxnSp>
        <p:nvCxnSpPr>
          <p:cNvPr id="19" name="直接连接符 18">
            <a:extLst>
              <a:ext uri="{FF2B5EF4-FFF2-40B4-BE49-F238E27FC236}">
                <a16:creationId xmlns:a16="http://schemas.microsoft.com/office/drawing/2014/main" id="{CA8BD10B-97FB-F767-28C8-F03EACBB5C27}"/>
              </a:ext>
            </a:extLst>
          </p:cNvPr>
          <p:cNvCxnSpPr>
            <a:cxnSpLocks/>
          </p:cNvCxnSpPr>
          <p:nvPr/>
        </p:nvCxnSpPr>
        <p:spPr>
          <a:xfrm>
            <a:off x="5326650" y="956191"/>
            <a:ext cx="1569450" cy="0"/>
          </a:xfrm>
          <a:prstGeom prst="line">
            <a:avLst/>
          </a:prstGeom>
          <a:ln w="19050">
            <a:solidFill>
              <a:srgbClr val="0045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图片 1">
            <a:extLst>
              <a:ext uri="{FF2B5EF4-FFF2-40B4-BE49-F238E27FC236}">
                <a16:creationId xmlns:a16="http://schemas.microsoft.com/office/drawing/2014/main" id="{418E48DB-6BE6-C9AD-5487-C4ECBD466AD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07" r="24274"/>
          <a:stretch>
            <a:fillRect/>
          </a:stretch>
        </p:blipFill>
        <p:spPr bwMode="auto">
          <a:xfrm>
            <a:off x="786653" y="1222886"/>
            <a:ext cx="5309347" cy="4020189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2DDA1F8-4703-D6D3-D115-5AB5C9051AA6}"/>
                  </a:ext>
                </a:extLst>
              </p:cNvPr>
              <p:cNvSpPr txBox="1"/>
              <p:nvPr/>
            </p:nvSpPr>
            <p:spPr>
              <a:xfrm>
                <a:off x="6355976" y="1438033"/>
                <a:ext cx="5544671" cy="44012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800" dirty="0">
                    <a:solidFill>
                      <a:prstClr val="black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Calculate</a:t>
                </a:r>
                <a:r>
                  <a:rPr lang="zh-CN" altLang="en-US" sz="2800" dirty="0">
                    <a:solidFill>
                      <a:prstClr val="black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</a:t>
                </a:r>
                <a:r>
                  <a:rPr lang="en-US" altLang="zh-CN" sz="2800" dirty="0">
                    <a:solidFill>
                      <a:prstClr val="black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percentage</a:t>
                </a:r>
                <a:r>
                  <a:rPr lang="zh-CN" altLang="en-US" sz="2800" dirty="0">
                    <a:solidFill>
                      <a:prstClr val="black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</a:t>
                </a:r>
                <a:r>
                  <a:rPr lang="en-US" altLang="zh-CN" sz="2800" dirty="0">
                    <a:solidFill>
                      <a:prstClr val="black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of</a:t>
                </a:r>
                <a:r>
                  <a:rPr lang="zh-CN" altLang="en-US" sz="2800" dirty="0">
                    <a:solidFill>
                      <a:prstClr val="black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</a:t>
                </a:r>
                <a:r>
                  <a:rPr lang="en-US" altLang="zh-CN" sz="2800" dirty="0">
                    <a:solidFill>
                      <a:prstClr val="black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degradation</a:t>
                </a:r>
                <a:r>
                  <a:rPr lang="zh-CN" altLang="en-US" sz="2800" dirty="0">
                    <a:solidFill>
                      <a:prstClr val="black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</a:t>
                </a:r>
                <a:r>
                  <a:rPr lang="en-US" altLang="zh-CN" sz="2800" dirty="0">
                    <a:solidFill>
                      <a:prstClr val="black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through</a:t>
                </a:r>
                <a:r>
                  <a:rPr lang="zh-CN" altLang="en-US" sz="2800" dirty="0">
                    <a:solidFill>
                      <a:prstClr val="black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</a:t>
                </a:r>
                <a:r>
                  <a:rPr lang="en-US" altLang="zh-CN" sz="2800" dirty="0">
                    <a:solidFill>
                      <a:prstClr val="black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change</a:t>
                </a:r>
                <a:r>
                  <a:rPr lang="zh-CN" altLang="en-US" sz="2800" dirty="0">
                    <a:solidFill>
                      <a:prstClr val="black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</a:t>
                </a:r>
                <a:r>
                  <a:rPr lang="en-US" altLang="zh-CN" sz="2800" dirty="0">
                    <a:solidFill>
                      <a:prstClr val="black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in</a:t>
                </a:r>
                <a:r>
                  <a:rPr lang="zh-CN" altLang="en-US" sz="2800" dirty="0">
                    <a:solidFill>
                      <a:prstClr val="black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</a:t>
                </a:r>
                <a:r>
                  <a:rPr lang="en-US" altLang="zh-CN" sz="2800" dirty="0">
                    <a:solidFill>
                      <a:prstClr val="black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absorbance</a:t>
                </a:r>
                <a:r>
                  <a:rPr lang="zh-CN" altLang="en-US" sz="2800" dirty="0">
                    <a:solidFill>
                      <a:prstClr val="black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</a:t>
                </a:r>
                <a:r>
                  <a:rPr lang="en-US" altLang="zh-CN" sz="2800" dirty="0">
                    <a:solidFill>
                      <a:prstClr val="black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of</a:t>
                </a:r>
                <a:r>
                  <a:rPr lang="zh-CN" altLang="en-US" sz="2800" dirty="0">
                    <a:solidFill>
                      <a:prstClr val="black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</a:t>
                </a:r>
                <a:r>
                  <a:rPr lang="en-US" altLang="zh-CN" sz="2800" dirty="0">
                    <a:solidFill>
                      <a:prstClr val="black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MB</a:t>
                </a:r>
                <a:r>
                  <a:rPr lang="zh-CN" altLang="en-US" sz="2800" dirty="0">
                    <a:solidFill>
                      <a:prstClr val="black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</a:t>
                </a:r>
                <a:r>
                  <a:rPr lang="en-US" altLang="zh-CN" sz="2800" dirty="0">
                    <a:solidFill>
                      <a:prstClr val="black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solution</a:t>
                </a:r>
              </a:p>
              <a:p>
                <a:endParaRPr lang="en-US" sz="2800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endParaRPr lang="en-US" altLang="zh-CN" sz="2800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r>
                  <a:rPr lang="en-US" altLang="zh-CN" sz="2800" dirty="0">
                    <a:solidFill>
                      <a:prstClr val="black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Beer-Lambert</a:t>
                </a:r>
                <a:r>
                  <a:rPr lang="zh-CN" altLang="en-US" sz="2800" dirty="0">
                    <a:solidFill>
                      <a:prstClr val="black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</a:t>
                </a:r>
                <a:r>
                  <a:rPr lang="en-US" altLang="zh-CN" sz="2800" dirty="0">
                    <a:solidFill>
                      <a:prstClr val="black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Law:</a:t>
                </a:r>
                <a:r>
                  <a:rPr lang="zh-CN" altLang="en-US" sz="2800" dirty="0">
                    <a:solidFill>
                      <a:prstClr val="black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</a:t>
                </a:r>
                <a:endParaRPr lang="en-US" altLang="zh-CN" sz="2800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endParaRPr lang="en-US" altLang="zh-CN" sz="2800" dirty="0">
                  <a:latin typeface="Cambria Math" panose="02040503050406030204" pitchFamily="18" charset="0"/>
                </a:endParaRP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80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altLang="zh-CN" sz="2800">
                          <a:latin typeface="Cambria Math" panose="02040503050406030204" pitchFamily="18" charset="0"/>
                        </a:rPr>
                        <m:t>∝</m:t>
                      </m:r>
                      <m:r>
                        <a:rPr lang="en-US" altLang="zh-CN" sz="2800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CN" sz="2800" dirty="0"/>
              </a:p>
              <a:p>
                <a:endParaRPr lang="en-US" sz="2800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</a:rPr>
                        <m:t>%</m:t>
                      </m:r>
                      <m:r>
                        <a:rPr lang="zh-CN" altLang="en-US" sz="2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</a:rPr>
                        <m:t>∆</m:t>
                      </m:r>
                      <m:r>
                        <a:rPr lang="en-US" altLang="zh-CN" sz="2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</a:rPr>
                        <m:t>𝐴</m:t>
                      </m:r>
                      <m:r>
                        <a:rPr lang="en-US" altLang="zh-CN" sz="2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</a:rPr>
                        <m:t>=%</m:t>
                      </m:r>
                      <m:r>
                        <a:rPr lang="zh-CN" altLang="en-US" sz="2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</a:rPr>
                        <m:t>∆</m:t>
                      </m:r>
                      <m:r>
                        <a:rPr lang="en-US" altLang="zh-CN" sz="2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</a:rPr>
                        <m:t>𝐶</m:t>
                      </m:r>
                    </m:oMath>
                  </m:oMathPara>
                </a14:m>
                <a:endParaRPr lang="en-US" sz="2800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2DDA1F8-4703-D6D3-D115-5AB5C9051A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5976" y="1438033"/>
                <a:ext cx="5544671" cy="4401205"/>
              </a:xfrm>
              <a:prstGeom prst="rect">
                <a:avLst/>
              </a:prstGeom>
              <a:blipFill>
                <a:blip r:embed="rId6"/>
                <a:stretch>
                  <a:fillRect l="-2288" t="-1441" r="-1831"/>
                </a:stretch>
              </a:blipFill>
            </p:spPr>
            <p:txBody>
              <a:bodyPr/>
              <a:lstStyle/>
              <a:p>
                <a:r>
                  <a:rPr lang="en-C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B542158C-B016-E766-4F6E-9FA817301478}"/>
              </a:ext>
            </a:extLst>
          </p:cNvPr>
          <p:cNvSpPr txBox="1"/>
          <p:nvPr/>
        </p:nvSpPr>
        <p:spPr>
          <a:xfrm>
            <a:off x="91573" y="5510056"/>
            <a:ext cx="680452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Experiment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</a:p>
          <a:p>
            <a:pPr algn="ctr"/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absorption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under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UV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catalysis</a:t>
            </a:r>
            <a:endParaRPr lang="en-US" sz="28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006614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/>
    </mc:Choice>
    <mc:Fallback>
      <p:transition spd="slow" advTm="300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17E956-F89B-F57F-F523-8112FCBEAE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0B9EE4A2-3432-4605-16E4-E15337A8FE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083" b="91032" l="9915" r="89991">
                        <a14:foregroundMark x1="21252" y1="84897" x2="21252" y2="84897"/>
                        <a14:foregroundMark x1="43833" y1="81298" x2="43833" y2="81298"/>
                        <a14:foregroundMark x1="58159" y1="82124" x2="58159" y2="82124"/>
                        <a14:foregroundMark x1="74526" y1="75162" x2="74526" y2="75162"/>
                        <a14:foregroundMark x1="40702" y1="63481" x2="40702" y2="63481"/>
                        <a14:foregroundMark x1="62856" y1="64012" x2="62856" y2="6401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804944" y="107576"/>
            <a:ext cx="1387056" cy="1115304"/>
          </a:xfrm>
          <a:prstGeom prst="rect">
            <a:avLst/>
          </a:prstGeom>
        </p:spPr>
      </p:pic>
      <p:sp>
        <p:nvSpPr>
          <p:cNvPr id="18" name="文本框 17">
            <a:extLst>
              <a:ext uri="{FF2B5EF4-FFF2-40B4-BE49-F238E27FC236}">
                <a16:creationId xmlns:a16="http://schemas.microsoft.com/office/drawing/2014/main" id="{8D22C160-8587-1809-7EB9-E44A1D44D5C2}"/>
              </a:ext>
            </a:extLst>
          </p:cNvPr>
          <p:cNvSpPr txBox="1"/>
          <p:nvPr/>
        </p:nvSpPr>
        <p:spPr>
          <a:xfrm>
            <a:off x="3616336" y="393837"/>
            <a:ext cx="4959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400" dirty="0">
                <a:solidFill>
                  <a:srgbClr val="004578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字魂59号-创粗黑" panose="00000500000000000000" pitchFamily="2" charset="-122"/>
              </a:rPr>
              <a:t>Testing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004578"/>
              </a:solidFill>
              <a:effectLst/>
              <a:uLnTx/>
              <a:uFillTx/>
              <a:latin typeface="字魂59号-创粗黑" panose="00000500000000000000" pitchFamily="2" charset="-122"/>
              <a:ea typeface="字魂59号-创粗黑" panose="00000500000000000000" pitchFamily="2" charset="-122"/>
              <a:cs typeface="+mn-cs"/>
              <a:sym typeface="字魂59号-创粗黑" panose="00000500000000000000" pitchFamily="2" charset="-122"/>
            </a:endParaRPr>
          </a:p>
        </p:txBody>
      </p:sp>
      <p:cxnSp>
        <p:nvCxnSpPr>
          <p:cNvPr id="19" name="直接连接符 18">
            <a:extLst>
              <a:ext uri="{FF2B5EF4-FFF2-40B4-BE49-F238E27FC236}">
                <a16:creationId xmlns:a16="http://schemas.microsoft.com/office/drawing/2014/main" id="{8454AFBD-9FE1-184D-0C42-E1AA762E7EA5}"/>
              </a:ext>
            </a:extLst>
          </p:cNvPr>
          <p:cNvCxnSpPr>
            <a:cxnSpLocks/>
          </p:cNvCxnSpPr>
          <p:nvPr/>
        </p:nvCxnSpPr>
        <p:spPr>
          <a:xfrm>
            <a:off x="5326650" y="956191"/>
            <a:ext cx="1569450" cy="0"/>
          </a:xfrm>
          <a:prstGeom prst="line">
            <a:avLst/>
          </a:prstGeom>
          <a:ln w="19050">
            <a:solidFill>
              <a:srgbClr val="0045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图片 2">
            <a:extLst>
              <a:ext uri="{FF2B5EF4-FFF2-40B4-BE49-F238E27FC236}">
                <a16:creationId xmlns:a16="http://schemas.microsoft.com/office/drawing/2014/main" id="{C3206383-E598-69F2-CF8A-EA34EFDB133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6" t="9103" r="10768" b="9980"/>
          <a:stretch>
            <a:fillRect/>
          </a:stretch>
        </p:blipFill>
        <p:spPr bwMode="auto">
          <a:xfrm>
            <a:off x="348467" y="1222880"/>
            <a:ext cx="6547633" cy="500118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BCE2CAF-1AE0-BF9C-CC1D-FA5B836C0FCF}"/>
              </a:ext>
            </a:extLst>
          </p:cNvPr>
          <p:cNvSpPr txBox="1"/>
          <p:nvPr/>
        </p:nvSpPr>
        <p:spPr>
          <a:xfrm>
            <a:off x="7437460" y="2384642"/>
            <a:ext cx="406101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Positively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Relative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Linear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Relationship</a:t>
            </a:r>
          </a:p>
          <a:p>
            <a:endParaRPr lang="en-US" altLang="zh-CN" sz="28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CA-TiO</a:t>
            </a:r>
            <a:r>
              <a:rPr lang="en-US" altLang="zh-CN" sz="2800" baseline="-250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-1.5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has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most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outstanding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effect</a:t>
            </a:r>
          </a:p>
        </p:txBody>
      </p:sp>
    </p:spTree>
    <p:extLst>
      <p:ext uri="{BB962C8B-B14F-4D97-AF65-F5344CB8AC3E}">
        <p14:creationId xmlns:p14="http://schemas.microsoft.com/office/powerpoint/2010/main" val="22152269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/>
    </mc:Choice>
    <mc:Fallback>
      <p:transition spd="slow" advTm="300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2F3F5A-385C-A3FB-A4C9-A9DCCAC098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B7387B49-5A08-6580-B4A6-6E9C1145E1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083" b="91032" l="9915" r="89991">
                        <a14:foregroundMark x1="21252" y1="84897" x2="21252" y2="84897"/>
                        <a14:foregroundMark x1="43833" y1="81298" x2="43833" y2="81298"/>
                        <a14:foregroundMark x1="58159" y1="82124" x2="58159" y2="82124"/>
                        <a14:foregroundMark x1="74526" y1="75162" x2="74526" y2="75162"/>
                        <a14:foregroundMark x1="40702" y1="63481" x2="40702" y2="63481"/>
                        <a14:foregroundMark x1="62856" y1="64012" x2="62856" y2="6401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804944" y="107576"/>
            <a:ext cx="1387056" cy="1115304"/>
          </a:xfrm>
          <a:prstGeom prst="rect">
            <a:avLst/>
          </a:prstGeom>
        </p:spPr>
      </p:pic>
      <p:sp>
        <p:nvSpPr>
          <p:cNvPr id="18" name="文本框 17">
            <a:extLst>
              <a:ext uri="{FF2B5EF4-FFF2-40B4-BE49-F238E27FC236}">
                <a16:creationId xmlns:a16="http://schemas.microsoft.com/office/drawing/2014/main" id="{C5D50BFC-5451-F57A-8186-D00349FE3863}"/>
              </a:ext>
            </a:extLst>
          </p:cNvPr>
          <p:cNvSpPr txBox="1"/>
          <p:nvPr/>
        </p:nvSpPr>
        <p:spPr>
          <a:xfrm>
            <a:off x="3616336" y="393837"/>
            <a:ext cx="4959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400" dirty="0">
                <a:solidFill>
                  <a:srgbClr val="004578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字魂59号-创粗黑" panose="00000500000000000000" pitchFamily="2" charset="-122"/>
              </a:rPr>
              <a:t>Testing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004578"/>
              </a:solidFill>
              <a:effectLst/>
              <a:uLnTx/>
              <a:uFillTx/>
              <a:latin typeface="字魂59号-创粗黑" panose="00000500000000000000" pitchFamily="2" charset="-122"/>
              <a:ea typeface="字魂59号-创粗黑" panose="00000500000000000000" pitchFamily="2" charset="-122"/>
              <a:cs typeface="+mn-cs"/>
              <a:sym typeface="字魂59号-创粗黑" panose="00000500000000000000" pitchFamily="2" charset="-122"/>
            </a:endParaRPr>
          </a:p>
        </p:txBody>
      </p:sp>
      <p:cxnSp>
        <p:nvCxnSpPr>
          <p:cNvPr id="19" name="直接连接符 18">
            <a:extLst>
              <a:ext uri="{FF2B5EF4-FFF2-40B4-BE49-F238E27FC236}">
                <a16:creationId xmlns:a16="http://schemas.microsoft.com/office/drawing/2014/main" id="{00BFADA8-9AEB-E1C4-39A1-AC2AFA5B5E88}"/>
              </a:ext>
            </a:extLst>
          </p:cNvPr>
          <p:cNvCxnSpPr>
            <a:cxnSpLocks/>
          </p:cNvCxnSpPr>
          <p:nvPr/>
        </p:nvCxnSpPr>
        <p:spPr>
          <a:xfrm>
            <a:off x="5326650" y="956191"/>
            <a:ext cx="1569450" cy="0"/>
          </a:xfrm>
          <a:prstGeom prst="line">
            <a:avLst/>
          </a:prstGeom>
          <a:ln w="19050">
            <a:solidFill>
              <a:srgbClr val="0045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B5C47F50-846C-2151-9D86-9EC9AD238850}"/>
              </a:ext>
            </a:extLst>
          </p:cNvPr>
          <p:cNvSpPr txBox="1"/>
          <p:nvPr/>
        </p:nvSpPr>
        <p:spPr>
          <a:xfrm>
            <a:off x="91573" y="5510055"/>
            <a:ext cx="68045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SEM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Testing</a:t>
            </a:r>
            <a:endParaRPr lang="en-US" sz="28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" name="图片 10">
            <a:extLst>
              <a:ext uri="{FF2B5EF4-FFF2-40B4-BE49-F238E27FC236}">
                <a16:creationId xmlns:a16="http://schemas.microsoft.com/office/drawing/2014/main" id="{19ECA887-6E4E-1464-2B84-116B3D449C6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73" y="1449107"/>
            <a:ext cx="6545398" cy="3467343"/>
          </a:xfrm>
          <a:prstGeom prst="rect">
            <a:avLst/>
          </a:prstGeom>
          <a:noFill/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D027989-DD5D-C507-61D4-9F480E12FF60}"/>
              </a:ext>
            </a:extLst>
          </p:cNvPr>
          <p:cNvSpPr txBox="1"/>
          <p:nvPr/>
        </p:nvSpPr>
        <p:spPr>
          <a:xfrm>
            <a:off x="6896100" y="1579442"/>
            <a:ext cx="495932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280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marL="514350" indent="-514350" algn="l">
              <a:buAutoNum type="alphaLcParenBoth"/>
            </a:pPr>
            <a:r>
              <a:rPr lang="en-CN" dirty="0"/>
              <a:t>unmodified banana peel</a:t>
            </a:r>
          </a:p>
          <a:p>
            <a:pPr marL="514350" indent="-514350" algn="l">
              <a:buAutoNum type="alphaLcParenBoth"/>
            </a:pPr>
            <a:endParaRPr lang="en-CN" dirty="0"/>
          </a:p>
          <a:p>
            <a:pPr algn="l"/>
            <a:r>
              <a:rPr lang="en-CN" dirty="0"/>
              <a:t>(b) CA0.5</a:t>
            </a:r>
          </a:p>
          <a:p>
            <a:pPr algn="l"/>
            <a:endParaRPr lang="en-CN" dirty="0"/>
          </a:p>
          <a:p>
            <a:pPr algn="l"/>
            <a:r>
              <a:rPr lang="en-CN" dirty="0"/>
              <a:t>(c) CA1.0</a:t>
            </a:r>
          </a:p>
          <a:p>
            <a:pPr algn="l"/>
            <a:endParaRPr lang="en-CN" dirty="0"/>
          </a:p>
          <a:p>
            <a:pPr algn="l"/>
            <a:r>
              <a:rPr lang="en-CN" dirty="0"/>
              <a:t>(d) CA1.5</a:t>
            </a:r>
          </a:p>
          <a:p>
            <a:pPr algn="l"/>
            <a:endParaRPr lang="en-CN" dirty="0"/>
          </a:p>
          <a:p>
            <a:pPr algn="l"/>
            <a:r>
              <a:rPr lang="en-CN" dirty="0"/>
              <a:t>(e) CA- TiO2-1.5 </a:t>
            </a:r>
          </a:p>
        </p:txBody>
      </p:sp>
    </p:spTree>
    <p:extLst>
      <p:ext uri="{BB962C8B-B14F-4D97-AF65-F5344CB8AC3E}">
        <p14:creationId xmlns:p14="http://schemas.microsoft.com/office/powerpoint/2010/main" val="30170575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/>
    </mc:Choice>
    <mc:Fallback>
      <p:transition spd="slow" advTm="300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CFEBD3-4FCC-E5B0-8A1A-1D81581041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D69638D9-AD48-41F1-AEBC-4EB6CF2142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083" b="91032" l="9915" r="89991">
                        <a14:foregroundMark x1="21252" y1="84897" x2="21252" y2="84897"/>
                        <a14:foregroundMark x1="43833" y1="81298" x2="43833" y2="81298"/>
                        <a14:foregroundMark x1="58159" y1="82124" x2="58159" y2="82124"/>
                        <a14:foregroundMark x1="74526" y1="75162" x2="74526" y2="75162"/>
                        <a14:foregroundMark x1="40702" y1="63481" x2="40702" y2="63481"/>
                        <a14:foregroundMark x1="62856" y1="64012" x2="62856" y2="6401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804944" y="107576"/>
            <a:ext cx="1387056" cy="1115304"/>
          </a:xfrm>
          <a:prstGeom prst="rect">
            <a:avLst/>
          </a:prstGeom>
        </p:spPr>
      </p:pic>
      <p:sp>
        <p:nvSpPr>
          <p:cNvPr id="18" name="文本框 17">
            <a:extLst>
              <a:ext uri="{FF2B5EF4-FFF2-40B4-BE49-F238E27FC236}">
                <a16:creationId xmlns:a16="http://schemas.microsoft.com/office/drawing/2014/main" id="{0E4746A5-2AED-8B4E-25CF-5B00FD219E0B}"/>
              </a:ext>
            </a:extLst>
          </p:cNvPr>
          <p:cNvSpPr txBox="1"/>
          <p:nvPr/>
        </p:nvSpPr>
        <p:spPr>
          <a:xfrm>
            <a:off x="3616336" y="393837"/>
            <a:ext cx="4959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400" dirty="0">
                <a:solidFill>
                  <a:srgbClr val="004578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字魂59号-创粗黑" panose="00000500000000000000" pitchFamily="2" charset="-122"/>
              </a:rPr>
              <a:t>Testing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004578"/>
              </a:solidFill>
              <a:effectLst/>
              <a:uLnTx/>
              <a:uFillTx/>
              <a:latin typeface="字魂59号-创粗黑" panose="00000500000000000000" pitchFamily="2" charset="-122"/>
              <a:ea typeface="字魂59号-创粗黑" panose="00000500000000000000" pitchFamily="2" charset="-122"/>
              <a:cs typeface="+mn-cs"/>
              <a:sym typeface="字魂59号-创粗黑" panose="00000500000000000000" pitchFamily="2" charset="-122"/>
            </a:endParaRPr>
          </a:p>
        </p:txBody>
      </p:sp>
      <p:cxnSp>
        <p:nvCxnSpPr>
          <p:cNvPr id="19" name="直接连接符 18">
            <a:extLst>
              <a:ext uri="{FF2B5EF4-FFF2-40B4-BE49-F238E27FC236}">
                <a16:creationId xmlns:a16="http://schemas.microsoft.com/office/drawing/2014/main" id="{BE48547F-DC78-DE51-A750-1925B15BCE5B}"/>
              </a:ext>
            </a:extLst>
          </p:cNvPr>
          <p:cNvCxnSpPr>
            <a:cxnSpLocks/>
          </p:cNvCxnSpPr>
          <p:nvPr/>
        </p:nvCxnSpPr>
        <p:spPr>
          <a:xfrm>
            <a:off x="5326650" y="956191"/>
            <a:ext cx="1569450" cy="0"/>
          </a:xfrm>
          <a:prstGeom prst="line">
            <a:avLst/>
          </a:prstGeom>
          <a:ln w="19050">
            <a:solidFill>
              <a:srgbClr val="0045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B21FFB47-025F-D984-54A5-F5BE620FE69E}"/>
              </a:ext>
            </a:extLst>
          </p:cNvPr>
          <p:cNvSpPr txBox="1"/>
          <p:nvPr/>
        </p:nvSpPr>
        <p:spPr>
          <a:xfrm>
            <a:off x="91573" y="6012090"/>
            <a:ext cx="68045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BET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Testing</a:t>
            </a:r>
            <a:endParaRPr lang="en-US" sz="28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图片 6">
            <a:extLst>
              <a:ext uri="{FF2B5EF4-FFF2-40B4-BE49-F238E27FC236}">
                <a16:creationId xmlns:a16="http://schemas.microsoft.com/office/drawing/2014/main" id="{E406FB55-61E6-4D47-82A9-07150CA189B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47" t="7440" r="10539" b="3869"/>
          <a:stretch>
            <a:fillRect/>
          </a:stretch>
        </p:blipFill>
        <p:spPr bwMode="auto">
          <a:xfrm>
            <a:off x="676104" y="1121384"/>
            <a:ext cx="5635463" cy="472551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CA2C246-18B1-676C-3C48-807C96A212CE}"/>
              </a:ext>
            </a:extLst>
          </p:cNvPr>
          <p:cNvSpPr txBox="1"/>
          <p:nvPr/>
        </p:nvSpPr>
        <p:spPr>
          <a:xfrm>
            <a:off x="6621516" y="2031459"/>
            <a:ext cx="526544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280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algn="l"/>
            <a:r>
              <a:rPr lang="en-CN" dirty="0"/>
              <a:t>H3-type hysteresis loop</a:t>
            </a:r>
          </a:p>
          <a:p>
            <a:pPr algn="l"/>
            <a:endParaRPr lang="en-CN" dirty="0"/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altLang="zh-CN" dirty="0"/>
              <a:t>Mesopores</a:t>
            </a:r>
            <a:r>
              <a:rPr lang="en-CN" dirty="0"/>
              <a:t> </a:t>
            </a:r>
          </a:p>
          <a:p>
            <a:pPr algn="l"/>
            <a:endParaRPr lang="en-US" altLang="zh-CN" dirty="0"/>
          </a:p>
          <a:p>
            <a:pPr algn="l"/>
            <a:endParaRPr lang="en-US" altLang="zh-CN" dirty="0"/>
          </a:p>
          <a:p>
            <a:pPr algn="l"/>
            <a:r>
              <a:rPr lang="en-US" altLang="zh-CN" dirty="0"/>
              <a:t>With</a:t>
            </a:r>
            <a:r>
              <a:rPr lang="zh-CN" altLang="en-US" dirty="0"/>
              <a:t> </a:t>
            </a:r>
            <a:r>
              <a:rPr lang="en-US" altLang="zh-CN" dirty="0"/>
              <a:t>SEM,</a:t>
            </a:r>
            <a:r>
              <a:rPr lang="zh-CN" altLang="en-US" dirty="0"/>
              <a:t> </a:t>
            </a:r>
            <a:r>
              <a:rPr lang="en-US" altLang="zh-CN" dirty="0"/>
              <a:t>explains</a:t>
            </a:r>
            <a:r>
              <a:rPr lang="zh-CN" altLang="en-US" dirty="0"/>
              <a:t> </a:t>
            </a:r>
            <a:r>
              <a:rPr lang="en-US" altLang="zh-CN" dirty="0"/>
              <a:t>CA-TiO</a:t>
            </a:r>
            <a:r>
              <a:rPr lang="en-US" altLang="zh-CN" baseline="-25000" dirty="0"/>
              <a:t>2</a:t>
            </a:r>
            <a:r>
              <a:rPr lang="en-US" altLang="zh-CN" dirty="0"/>
              <a:t>-1.5</a:t>
            </a:r>
            <a:r>
              <a:rPr lang="zh-CN" altLang="en-US" dirty="0"/>
              <a:t> </a:t>
            </a:r>
            <a:r>
              <a:rPr lang="en-US" altLang="zh-CN" dirty="0"/>
              <a:t>high</a:t>
            </a:r>
            <a:r>
              <a:rPr lang="zh-CN" altLang="en-US" dirty="0"/>
              <a:t> </a:t>
            </a:r>
            <a:r>
              <a:rPr lang="en-US" altLang="zh-CN" dirty="0"/>
              <a:t>absorption</a:t>
            </a:r>
            <a:r>
              <a:rPr lang="zh-CN" altLang="en-US" dirty="0"/>
              <a:t> </a:t>
            </a:r>
            <a:r>
              <a:rPr lang="en-US" altLang="zh-CN" dirty="0"/>
              <a:t>potential</a:t>
            </a:r>
            <a:r>
              <a:rPr lang="zh-CN" altLang="en-US" dirty="0"/>
              <a:t> </a:t>
            </a:r>
            <a:r>
              <a:rPr lang="en-US" altLang="zh-CN" dirty="0"/>
              <a:t>under</a:t>
            </a:r>
            <a:r>
              <a:rPr lang="zh-CN" altLang="en-US" dirty="0"/>
              <a:t> </a:t>
            </a:r>
            <a:r>
              <a:rPr lang="en-US" altLang="zh-CN" dirty="0"/>
              <a:t>photocatalysis</a:t>
            </a:r>
            <a:endParaRPr lang="en-CN" dirty="0"/>
          </a:p>
        </p:txBody>
      </p:sp>
    </p:spTree>
    <p:extLst>
      <p:ext uri="{BB962C8B-B14F-4D97-AF65-F5344CB8AC3E}">
        <p14:creationId xmlns:p14="http://schemas.microsoft.com/office/powerpoint/2010/main" val="37274134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/>
    </mc:Choice>
    <mc:Fallback>
      <p:transition spd="slow" advTm="300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57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C2CC506-9D74-DEF7-6B42-FD60B72351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8EC6B761-C614-1CEE-E68E-AF5BAC1C1C28}"/>
              </a:ext>
            </a:extLst>
          </p:cNvPr>
          <p:cNvSpPr/>
          <p:nvPr/>
        </p:nvSpPr>
        <p:spPr>
          <a:xfrm>
            <a:off x="600075" y="676275"/>
            <a:ext cx="10991850" cy="550545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330200" dir="2700000" sx="101000" sy="101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59号-创粗黑" panose="00000500000000000000" pitchFamily="2" charset="-122"/>
              <a:ea typeface="字魂59号-创粗黑" panose="00000500000000000000" pitchFamily="2" charset="-122"/>
              <a:sym typeface="字魂59号-创粗黑" panose="00000500000000000000" pitchFamily="2" charset="-122"/>
            </a:endParaRPr>
          </a:p>
        </p:txBody>
      </p:sp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F772F676-1FB9-6357-C41A-EF1A10AB4525}"/>
              </a:ext>
            </a:extLst>
          </p:cNvPr>
          <p:cNvCxnSpPr>
            <a:cxnSpLocks/>
          </p:cNvCxnSpPr>
          <p:nvPr/>
        </p:nvCxnSpPr>
        <p:spPr>
          <a:xfrm>
            <a:off x="3386878" y="3451681"/>
            <a:ext cx="5418245" cy="0"/>
          </a:xfrm>
          <a:prstGeom prst="line">
            <a:avLst/>
          </a:prstGeom>
          <a:ln w="19050">
            <a:solidFill>
              <a:srgbClr val="0045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5">
            <a:extLst>
              <a:ext uri="{FF2B5EF4-FFF2-40B4-BE49-F238E27FC236}">
                <a16:creationId xmlns:a16="http://schemas.microsoft.com/office/drawing/2014/main" id="{65D927E7-CB6A-5F8A-91E9-A67CB15A349C}"/>
              </a:ext>
            </a:extLst>
          </p:cNvPr>
          <p:cNvSpPr txBox="1"/>
          <p:nvPr/>
        </p:nvSpPr>
        <p:spPr>
          <a:xfrm>
            <a:off x="3293074" y="3560293"/>
            <a:ext cx="560585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004578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字魂59号-创粗黑" panose="00000500000000000000" pitchFamily="2" charset="-122"/>
              </a:rPr>
              <a:t>Physics</a:t>
            </a:r>
            <a:r>
              <a:rPr kumimoji="0" lang="zh-CN" alt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4578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字魂59号-创粗黑" panose="00000500000000000000" pitchFamily="2" charset="-122"/>
              </a:rPr>
              <a:t> </a:t>
            </a: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004578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字魂59号-创粗黑" panose="00000500000000000000" pitchFamily="2" charset="-122"/>
              </a:rPr>
              <a:t>Part: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4400" dirty="0">
                <a:solidFill>
                  <a:srgbClr val="004578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字魂59号-创粗黑" panose="00000500000000000000" pitchFamily="2" charset="-122"/>
              </a:rPr>
              <a:t>Application</a:t>
            </a: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004578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字魂59号-创粗黑" panose="00000500000000000000" pitchFamily="2" charset="-122"/>
            </a:endParaRPr>
          </a:p>
        </p:txBody>
      </p: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8C58DAC9-5EC7-5882-981B-76D7A6875D25}"/>
              </a:ext>
            </a:extLst>
          </p:cNvPr>
          <p:cNvCxnSpPr>
            <a:cxnSpLocks/>
          </p:cNvCxnSpPr>
          <p:nvPr/>
        </p:nvCxnSpPr>
        <p:spPr>
          <a:xfrm>
            <a:off x="3386877" y="5161994"/>
            <a:ext cx="5418245" cy="0"/>
          </a:xfrm>
          <a:prstGeom prst="line">
            <a:avLst/>
          </a:prstGeom>
          <a:ln w="19050">
            <a:solidFill>
              <a:srgbClr val="0045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椭圆 9">
            <a:extLst>
              <a:ext uri="{FF2B5EF4-FFF2-40B4-BE49-F238E27FC236}">
                <a16:creationId xmlns:a16="http://schemas.microsoft.com/office/drawing/2014/main" id="{6BDD2B0E-2242-552B-3D37-15F5611B4AA4}"/>
              </a:ext>
            </a:extLst>
          </p:cNvPr>
          <p:cNvSpPr/>
          <p:nvPr/>
        </p:nvSpPr>
        <p:spPr>
          <a:xfrm>
            <a:off x="5367338" y="1816865"/>
            <a:ext cx="1457325" cy="1457325"/>
          </a:xfrm>
          <a:prstGeom prst="ellipse">
            <a:avLst/>
          </a:prstGeom>
          <a:solidFill>
            <a:srgbClr val="0045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字魂59号-创粗黑" panose="00000500000000000000" pitchFamily="2" charset="-122"/>
              </a:rPr>
              <a:t>03</a:t>
            </a:r>
            <a:endParaRPr kumimoji="0" lang="zh-CN" altLang="en-US" sz="5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字魂59号-创粗黑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810246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/>
    </mc:Choice>
    <mc:Fallback>
      <p:transition spd="slow" advTm="300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519FEE-10B7-3FE5-CB4D-E8F7313230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04C37B83-B3E4-A374-24C9-80124369B8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083" b="91032" l="9915" r="89991">
                        <a14:foregroundMark x1="21252" y1="84897" x2="21252" y2="84897"/>
                        <a14:foregroundMark x1="43833" y1="81298" x2="43833" y2="81298"/>
                        <a14:foregroundMark x1="58159" y1="82124" x2="58159" y2="82124"/>
                        <a14:foregroundMark x1="74526" y1="75162" x2="74526" y2="75162"/>
                        <a14:foregroundMark x1="40702" y1="63481" x2="40702" y2="63481"/>
                        <a14:foregroundMark x1="62856" y1="64012" x2="62856" y2="6401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804944" y="107576"/>
            <a:ext cx="1387056" cy="1115304"/>
          </a:xfrm>
          <a:prstGeom prst="rect">
            <a:avLst/>
          </a:prstGeom>
        </p:spPr>
      </p:pic>
      <p:sp>
        <p:nvSpPr>
          <p:cNvPr id="18" name="文本框 17">
            <a:extLst>
              <a:ext uri="{FF2B5EF4-FFF2-40B4-BE49-F238E27FC236}">
                <a16:creationId xmlns:a16="http://schemas.microsoft.com/office/drawing/2014/main" id="{19D13892-FF16-34E6-9687-9A86344E62D6}"/>
              </a:ext>
            </a:extLst>
          </p:cNvPr>
          <p:cNvSpPr txBox="1"/>
          <p:nvPr/>
        </p:nvSpPr>
        <p:spPr>
          <a:xfrm>
            <a:off x="3616336" y="393837"/>
            <a:ext cx="4959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400" dirty="0">
                <a:solidFill>
                  <a:srgbClr val="004578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字魂59号-创粗黑" panose="00000500000000000000" pitchFamily="2" charset="-122"/>
              </a:rPr>
              <a:t>Device</a:t>
            </a:r>
            <a:r>
              <a:rPr lang="zh-CN" altLang="en-US" sz="2400" dirty="0">
                <a:solidFill>
                  <a:srgbClr val="004578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字魂59号-创粗黑" panose="00000500000000000000" pitchFamily="2" charset="-122"/>
              </a:rPr>
              <a:t> </a:t>
            </a:r>
            <a:r>
              <a:rPr lang="en-US" altLang="zh-CN" sz="2400" dirty="0">
                <a:solidFill>
                  <a:srgbClr val="004578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字魂59号-创粗黑" panose="00000500000000000000" pitchFamily="2" charset="-122"/>
              </a:rPr>
              <a:t>Design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004578"/>
              </a:solidFill>
              <a:effectLst/>
              <a:uLnTx/>
              <a:uFillTx/>
              <a:latin typeface="字魂59号-创粗黑" panose="00000500000000000000" pitchFamily="2" charset="-122"/>
              <a:ea typeface="字魂59号-创粗黑" panose="00000500000000000000" pitchFamily="2" charset="-122"/>
              <a:cs typeface="+mn-cs"/>
              <a:sym typeface="字魂59号-创粗黑" panose="00000500000000000000" pitchFamily="2" charset="-122"/>
            </a:endParaRPr>
          </a:p>
        </p:txBody>
      </p:sp>
      <p:cxnSp>
        <p:nvCxnSpPr>
          <p:cNvPr id="19" name="直接连接符 18">
            <a:extLst>
              <a:ext uri="{FF2B5EF4-FFF2-40B4-BE49-F238E27FC236}">
                <a16:creationId xmlns:a16="http://schemas.microsoft.com/office/drawing/2014/main" id="{A5C9BB55-E67C-466D-7049-7A68EE08C8D5}"/>
              </a:ext>
            </a:extLst>
          </p:cNvPr>
          <p:cNvCxnSpPr>
            <a:cxnSpLocks/>
          </p:cNvCxnSpPr>
          <p:nvPr/>
        </p:nvCxnSpPr>
        <p:spPr>
          <a:xfrm>
            <a:off x="5326650" y="956191"/>
            <a:ext cx="1569450" cy="0"/>
          </a:xfrm>
          <a:prstGeom prst="line">
            <a:avLst/>
          </a:prstGeom>
          <a:ln w="19050">
            <a:solidFill>
              <a:srgbClr val="0045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5A057CA9-7D90-216D-83DD-33D583215E4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9625" y="1506593"/>
            <a:ext cx="2905562" cy="439521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1781E7F-EB96-654D-898F-3555F32329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063" y="1506593"/>
            <a:ext cx="2905562" cy="4395216"/>
          </a:xfrm>
          <a:prstGeom prst="rect">
            <a:avLst/>
          </a:prstGeom>
        </p:spPr>
      </p:pic>
      <p:pic>
        <p:nvPicPr>
          <p:cNvPr id="11" name="图片 19" descr="图片包含 室内, 桌子, 男人, 柜台&#10;&#10;AI 生成的内容可能不正确。">
            <a:extLst>
              <a:ext uri="{FF2B5EF4-FFF2-40B4-BE49-F238E27FC236}">
                <a16:creationId xmlns:a16="http://schemas.microsoft.com/office/drawing/2014/main" id="{BD627DFA-4E70-BBA9-4F97-C3A0A98131E1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16685" t="12348" r="15125" b="44518"/>
          <a:stretch>
            <a:fillRect/>
          </a:stretch>
        </p:blipFill>
        <p:spPr>
          <a:xfrm>
            <a:off x="6643303" y="2494734"/>
            <a:ext cx="5124634" cy="2431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1137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/>
    </mc:Choice>
    <mc:Fallback>
      <p:transition spd="slow" advTm="300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19DF37-4338-46BF-4A4B-3E8B7B9BDD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3E7FE11F-6D52-9F20-561F-67277BB527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083" b="91032" l="9915" r="89991">
                        <a14:foregroundMark x1="21252" y1="84897" x2="21252" y2="84897"/>
                        <a14:foregroundMark x1="43833" y1="81298" x2="43833" y2="81298"/>
                        <a14:foregroundMark x1="58159" y1="82124" x2="58159" y2="82124"/>
                        <a14:foregroundMark x1="74526" y1="75162" x2="74526" y2="75162"/>
                        <a14:foregroundMark x1="40702" y1="63481" x2="40702" y2="63481"/>
                        <a14:foregroundMark x1="62856" y1="64012" x2="62856" y2="6401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804944" y="107576"/>
            <a:ext cx="1387056" cy="1115304"/>
          </a:xfrm>
          <a:prstGeom prst="rect">
            <a:avLst/>
          </a:prstGeom>
        </p:spPr>
      </p:pic>
      <p:sp>
        <p:nvSpPr>
          <p:cNvPr id="18" name="文本框 17">
            <a:extLst>
              <a:ext uri="{FF2B5EF4-FFF2-40B4-BE49-F238E27FC236}">
                <a16:creationId xmlns:a16="http://schemas.microsoft.com/office/drawing/2014/main" id="{6C7AF4D9-0644-3300-E1AC-67DCF6857324}"/>
              </a:ext>
            </a:extLst>
          </p:cNvPr>
          <p:cNvSpPr txBox="1"/>
          <p:nvPr/>
        </p:nvSpPr>
        <p:spPr>
          <a:xfrm>
            <a:off x="3616336" y="393837"/>
            <a:ext cx="4959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400" dirty="0">
                <a:solidFill>
                  <a:srgbClr val="004578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字魂59号-创粗黑" panose="00000500000000000000" pitchFamily="2" charset="-122"/>
              </a:rPr>
              <a:t>Testing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004578"/>
              </a:solidFill>
              <a:effectLst/>
              <a:uLnTx/>
              <a:uFillTx/>
              <a:latin typeface="字魂59号-创粗黑" panose="00000500000000000000" pitchFamily="2" charset="-122"/>
              <a:ea typeface="字魂59号-创粗黑" panose="00000500000000000000" pitchFamily="2" charset="-122"/>
              <a:cs typeface="+mn-cs"/>
              <a:sym typeface="字魂59号-创粗黑" panose="00000500000000000000" pitchFamily="2" charset="-122"/>
            </a:endParaRPr>
          </a:p>
        </p:txBody>
      </p:sp>
      <p:cxnSp>
        <p:nvCxnSpPr>
          <p:cNvPr id="19" name="直接连接符 18">
            <a:extLst>
              <a:ext uri="{FF2B5EF4-FFF2-40B4-BE49-F238E27FC236}">
                <a16:creationId xmlns:a16="http://schemas.microsoft.com/office/drawing/2014/main" id="{4AB39BFC-A7B8-B174-73A0-2879E61CF35A}"/>
              </a:ext>
            </a:extLst>
          </p:cNvPr>
          <p:cNvCxnSpPr>
            <a:cxnSpLocks/>
          </p:cNvCxnSpPr>
          <p:nvPr/>
        </p:nvCxnSpPr>
        <p:spPr>
          <a:xfrm>
            <a:off x="5326650" y="956191"/>
            <a:ext cx="1569450" cy="0"/>
          </a:xfrm>
          <a:prstGeom prst="line">
            <a:avLst/>
          </a:prstGeom>
          <a:ln w="19050">
            <a:solidFill>
              <a:srgbClr val="0045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61E181CD-6323-F30C-114D-ECF3993A95C1}"/>
              </a:ext>
            </a:extLst>
          </p:cNvPr>
          <p:cNvSpPr txBox="1"/>
          <p:nvPr/>
        </p:nvSpPr>
        <p:spPr>
          <a:xfrm>
            <a:off x="584030" y="4947700"/>
            <a:ext cx="576661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Samples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from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Experiment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2:</a:t>
            </a:r>
          </a:p>
          <a:p>
            <a:pPr algn="ctr"/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Absorption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Effect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with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Time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2756A9F-F011-E7C1-346D-0CAF93C8F28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23" t="40208" r="29776" b="31660"/>
          <a:stretch/>
        </p:blipFill>
        <p:spPr bwMode="auto">
          <a:xfrm>
            <a:off x="320174" y="2318632"/>
            <a:ext cx="6294332" cy="2220735"/>
          </a:xfrm>
          <a:prstGeom prst="rect">
            <a:avLst/>
          </a:prstGeom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0DB1010-6729-A16C-85AC-0B3595001DA1}"/>
              </a:ext>
            </a:extLst>
          </p:cNvPr>
          <p:cNvSpPr txBox="1"/>
          <p:nvPr/>
        </p:nvSpPr>
        <p:spPr>
          <a:xfrm>
            <a:off x="6896100" y="1885323"/>
            <a:ext cx="497572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Samples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collected</a:t>
            </a:r>
          </a:p>
          <a:p>
            <a:pPr algn="ctr"/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(Left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to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Right):</a:t>
            </a:r>
          </a:p>
          <a:p>
            <a:pPr algn="ctr"/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hour</a:t>
            </a:r>
          </a:p>
          <a:p>
            <a:pPr algn="ctr"/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hour</a:t>
            </a:r>
          </a:p>
          <a:p>
            <a:pPr algn="ctr"/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hours</a:t>
            </a:r>
          </a:p>
          <a:p>
            <a:pPr algn="ctr"/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hours</a:t>
            </a:r>
          </a:p>
          <a:p>
            <a:pPr algn="ctr"/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18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hours</a:t>
            </a:r>
          </a:p>
          <a:p>
            <a:pPr algn="ctr"/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40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hours</a:t>
            </a:r>
          </a:p>
        </p:txBody>
      </p:sp>
    </p:spTree>
    <p:extLst>
      <p:ext uri="{BB962C8B-B14F-4D97-AF65-F5344CB8AC3E}">
        <p14:creationId xmlns:p14="http://schemas.microsoft.com/office/powerpoint/2010/main" val="3987438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/>
    </mc:Choice>
    <mc:Fallback>
      <p:transition spd="slow" advTm="300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52E3B-700E-CB4E-864D-1622C45711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5EF80871-31C1-E2CD-9F68-ED9509289E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083" b="91032" l="9915" r="89991">
                        <a14:foregroundMark x1="21252" y1="84897" x2="21252" y2="84897"/>
                        <a14:foregroundMark x1="43833" y1="81298" x2="43833" y2="81298"/>
                        <a14:foregroundMark x1="58159" y1="82124" x2="58159" y2="82124"/>
                        <a14:foregroundMark x1="74526" y1="75162" x2="74526" y2="75162"/>
                        <a14:foregroundMark x1="40702" y1="63481" x2="40702" y2="63481"/>
                        <a14:foregroundMark x1="62856" y1="64012" x2="62856" y2="6401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804944" y="107576"/>
            <a:ext cx="1387056" cy="1115304"/>
          </a:xfrm>
          <a:prstGeom prst="rect">
            <a:avLst/>
          </a:prstGeom>
        </p:spPr>
      </p:pic>
      <p:sp>
        <p:nvSpPr>
          <p:cNvPr id="18" name="文本框 17">
            <a:extLst>
              <a:ext uri="{FF2B5EF4-FFF2-40B4-BE49-F238E27FC236}">
                <a16:creationId xmlns:a16="http://schemas.microsoft.com/office/drawing/2014/main" id="{CDEDC776-A569-7628-4C7A-951F1A74E29B}"/>
              </a:ext>
            </a:extLst>
          </p:cNvPr>
          <p:cNvSpPr txBox="1"/>
          <p:nvPr/>
        </p:nvSpPr>
        <p:spPr>
          <a:xfrm>
            <a:off x="3616336" y="393837"/>
            <a:ext cx="4959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400" dirty="0">
                <a:solidFill>
                  <a:srgbClr val="004578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字魂59号-创粗黑" panose="00000500000000000000" pitchFamily="2" charset="-122"/>
              </a:rPr>
              <a:t>Testing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004578"/>
              </a:solidFill>
              <a:effectLst/>
              <a:uLnTx/>
              <a:uFillTx/>
              <a:latin typeface="字魂59号-创粗黑" panose="00000500000000000000" pitchFamily="2" charset="-122"/>
              <a:ea typeface="字魂59号-创粗黑" panose="00000500000000000000" pitchFamily="2" charset="-122"/>
              <a:cs typeface="+mn-cs"/>
              <a:sym typeface="字魂59号-创粗黑" panose="00000500000000000000" pitchFamily="2" charset="-122"/>
            </a:endParaRPr>
          </a:p>
        </p:txBody>
      </p:sp>
      <p:cxnSp>
        <p:nvCxnSpPr>
          <p:cNvPr id="19" name="直接连接符 18">
            <a:extLst>
              <a:ext uri="{FF2B5EF4-FFF2-40B4-BE49-F238E27FC236}">
                <a16:creationId xmlns:a16="http://schemas.microsoft.com/office/drawing/2014/main" id="{A9682E8E-37E7-BA8E-0B86-5F40C63F4C21}"/>
              </a:ext>
            </a:extLst>
          </p:cNvPr>
          <p:cNvCxnSpPr>
            <a:cxnSpLocks/>
          </p:cNvCxnSpPr>
          <p:nvPr/>
        </p:nvCxnSpPr>
        <p:spPr>
          <a:xfrm>
            <a:off x="5326650" y="956191"/>
            <a:ext cx="1569450" cy="0"/>
          </a:xfrm>
          <a:prstGeom prst="line">
            <a:avLst/>
          </a:prstGeom>
          <a:ln w="19050">
            <a:solidFill>
              <a:srgbClr val="0045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022845EA-DC41-D521-5B30-6AFCECD1AB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1468" y="1222880"/>
            <a:ext cx="7909425" cy="488423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52C26DB-795C-FB9C-1F4E-B2FF0F5AEC1E}"/>
              </a:ext>
            </a:extLst>
          </p:cNvPr>
          <p:cNvSpPr txBox="1"/>
          <p:nvPr/>
        </p:nvSpPr>
        <p:spPr>
          <a:xfrm>
            <a:off x="8575664" y="2110727"/>
            <a:ext cx="3401477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Highest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effectiveness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during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first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hours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altLang="zh-CN" sz="28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Effect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decreases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with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time</a:t>
            </a:r>
          </a:p>
        </p:txBody>
      </p:sp>
    </p:spTree>
    <p:extLst>
      <p:ext uri="{BB962C8B-B14F-4D97-AF65-F5344CB8AC3E}">
        <p14:creationId xmlns:p14="http://schemas.microsoft.com/office/powerpoint/2010/main" val="17957983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/>
    </mc:Choice>
    <mc:Fallback>
      <p:transition spd="slow" advTm="300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57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ACDC301-01C9-A671-9523-5D091847D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ED6F1786-287D-C468-9C23-739A6925FA7C}"/>
              </a:ext>
            </a:extLst>
          </p:cNvPr>
          <p:cNvSpPr/>
          <p:nvPr/>
        </p:nvSpPr>
        <p:spPr>
          <a:xfrm>
            <a:off x="600075" y="676275"/>
            <a:ext cx="10991850" cy="550545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330200" dir="2700000" sx="101000" sy="101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59号-创粗黑" panose="00000500000000000000" pitchFamily="2" charset="-122"/>
              <a:ea typeface="字魂59号-创粗黑" panose="00000500000000000000" pitchFamily="2" charset="-122"/>
              <a:sym typeface="字魂59号-创粗黑" panose="00000500000000000000" pitchFamily="2" charset="-122"/>
            </a:endParaRPr>
          </a:p>
        </p:txBody>
      </p:sp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F453ED08-55CF-8135-FA56-B45610CE2C2C}"/>
              </a:ext>
            </a:extLst>
          </p:cNvPr>
          <p:cNvCxnSpPr>
            <a:cxnSpLocks/>
          </p:cNvCxnSpPr>
          <p:nvPr/>
        </p:nvCxnSpPr>
        <p:spPr>
          <a:xfrm>
            <a:off x="3386878" y="3451681"/>
            <a:ext cx="5418245" cy="0"/>
          </a:xfrm>
          <a:prstGeom prst="line">
            <a:avLst/>
          </a:prstGeom>
          <a:ln w="19050">
            <a:solidFill>
              <a:srgbClr val="0045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5">
            <a:extLst>
              <a:ext uri="{FF2B5EF4-FFF2-40B4-BE49-F238E27FC236}">
                <a16:creationId xmlns:a16="http://schemas.microsoft.com/office/drawing/2014/main" id="{4C734AF7-3916-FA23-7C15-9DB9284619CF}"/>
              </a:ext>
            </a:extLst>
          </p:cNvPr>
          <p:cNvSpPr txBox="1"/>
          <p:nvPr/>
        </p:nvSpPr>
        <p:spPr>
          <a:xfrm>
            <a:off x="3293074" y="3560293"/>
            <a:ext cx="560585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004578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字魂59号-创粗黑" panose="00000500000000000000" pitchFamily="2" charset="-122"/>
              </a:rPr>
              <a:t>Conclusion</a:t>
            </a: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004578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字魂59号-创粗黑" panose="00000500000000000000" pitchFamily="2" charset="-122"/>
            </a:endParaRPr>
          </a:p>
        </p:txBody>
      </p: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378D82FE-DC82-ACBC-953B-07D3D83DE1E9}"/>
              </a:ext>
            </a:extLst>
          </p:cNvPr>
          <p:cNvCxnSpPr>
            <a:cxnSpLocks/>
          </p:cNvCxnSpPr>
          <p:nvPr/>
        </p:nvCxnSpPr>
        <p:spPr>
          <a:xfrm>
            <a:off x="3386878" y="4374201"/>
            <a:ext cx="5418245" cy="0"/>
          </a:xfrm>
          <a:prstGeom prst="line">
            <a:avLst/>
          </a:prstGeom>
          <a:ln w="19050">
            <a:solidFill>
              <a:srgbClr val="0045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椭圆 9">
            <a:extLst>
              <a:ext uri="{FF2B5EF4-FFF2-40B4-BE49-F238E27FC236}">
                <a16:creationId xmlns:a16="http://schemas.microsoft.com/office/drawing/2014/main" id="{C20171FF-83B0-5078-269E-B92A7F18483A}"/>
              </a:ext>
            </a:extLst>
          </p:cNvPr>
          <p:cNvSpPr/>
          <p:nvPr/>
        </p:nvSpPr>
        <p:spPr>
          <a:xfrm>
            <a:off x="5367338" y="1816865"/>
            <a:ext cx="1457325" cy="1457325"/>
          </a:xfrm>
          <a:prstGeom prst="ellipse">
            <a:avLst/>
          </a:prstGeom>
          <a:solidFill>
            <a:srgbClr val="0045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字魂59号-创粗黑" panose="00000500000000000000" pitchFamily="2" charset="-122"/>
              </a:rPr>
              <a:t>04</a:t>
            </a:r>
            <a:endParaRPr kumimoji="0" lang="zh-CN" altLang="en-US" sz="5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字魂59号-创粗黑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823996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/>
    </mc:Choice>
    <mc:Fallback>
      <p:transition spd="slow" advTm="300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3CAFAB-8A2A-3DCE-8A01-1B0AB20542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76E30745-901A-F28C-EBAD-4E85FB07EF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083" b="91032" l="9915" r="89991">
                        <a14:foregroundMark x1="21252" y1="84897" x2="21252" y2="84897"/>
                        <a14:foregroundMark x1="43833" y1="81298" x2="43833" y2="81298"/>
                        <a14:foregroundMark x1="58159" y1="82124" x2="58159" y2="82124"/>
                        <a14:foregroundMark x1="74526" y1="75162" x2="74526" y2="75162"/>
                        <a14:foregroundMark x1="40702" y1="63481" x2="40702" y2="63481"/>
                        <a14:foregroundMark x1="62856" y1="64012" x2="62856" y2="6401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804944" y="107576"/>
            <a:ext cx="1387056" cy="1115304"/>
          </a:xfrm>
          <a:prstGeom prst="rect">
            <a:avLst/>
          </a:prstGeom>
        </p:spPr>
      </p:pic>
      <p:sp>
        <p:nvSpPr>
          <p:cNvPr id="18" name="文本框 17">
            <a:extLst>
              <a:ext uri="{FF2B5EF4-FFF2-40B4-BE49-F238E27FC236}">
                <a16:creationId xmlns:a16="http://schemas.microsoft.com/office/drawing/2014/main" id="{811418F4-784D-731D-CD4C-97E227DF7616}"/>
              </a:ext>
            </a:extLst>
          </p:cNvPr>
          <p:cNvSpPr txBox="1"/>
          <p:nvPr/>
        </p:nvSpPr>
        <p:spPr>
          <a:xfrm>
            <a:off x="3616336" y="393837"/>
            <a:ext cx="4959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4578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字魂59号-创粗黑" panose="00000500000000000000" pitchFamily="2" charset="-122"/>
              </a:rPr>
              <a:t>Conclusion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004578"/>
              </a:solidFill>
              <a:effectLst/>
              <a:uLnTx/>
              <a:uFillTx/>
              <a:latin typeface="字魂59号-创粗黑" panose="00000500000000000000" pitchFamily="2" charset="-122"/>
              <a:ea typeface="字魂59号-创粗黑" panose="00000500000000000000" pitchFamily="2" charset="-122"/>
              <a:cs typeface="+mn-cs"/>
              <a:sym typeface="字魂59号-创粗黑" panose="00000500000000000000" pitchFamily="2" charset="-122"/>
            </a:endParaRPr>
          </a:p>
        </p:txBody>
      </p:sp>
      <p:cxnSp>
        <p:nvCxnSpPr>
          <p:cNvPr id="19" name="直接连接符 18">
            <a:extLst>
              <a:ext uri="{FF2B5EF4-FFF2-40B4-BE49-F238E27FC236}">
                <a16:creationId xmlns:a16="http://schemas.microsoft.com/office/drawing/2014/main" id="{38059D5E-6266-6385-14E1-7CFFDC12670C}"/>
              </a:ext>
            </a:extLst>
          </p:cNvPr>
          <p:cNvCxnSpPr>
            <a:cxnSpLocks/>
          </p:cNvCxnSpPr>
          <p:nvPr/>
        </p:nvCxnSpPr>
        <p:spPr>
          <a:xfrm>
            <a:off x="5326650" y="956191"/>
            <a:ext cx="1569450" cy="0"/>
          </a:xfrm>
          <a:prstGeom prst="line">
            <a:avLst/>
          </a:prstGeom>
          <a:ln w="19050">
            <a:solidFill>
              <a:srgbClr val="0045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AC5A936E-2961-720D-D885-2D3F47A65ACC}"/>
              </a:ext>
            </a:extLst>
          </p:cNvPr>
          <p:cNvSpPr txBox="1"/>
          <p:nvPr/>
        </p:nvSpPr>
        <p:spPr>
          <a:xfrm>
            <a:off x="985555" y="1056881"/>
            <a:ext cx="10251639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Results</a:t>
            </a:r>
          </a:p>
          <a:p>
            <a:endParaRPr lang="en-US" altLang="zh-CN" sz="28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Concentration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of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citric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acid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in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banana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peel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modification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is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positively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proportional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to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material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functioning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endParaRPr lang="en-US" altLang="zh-CN" sz="28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Ca-TiO</a:t>
            </a:r>
            <a:r>
              <a:rPr lang="en-US" altLang="zh-CN" sz="2800" baseline="-250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-1.5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has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the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greatest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effect</a:t>
            </a:r>
          </a:p>
          <a:p>
            <a:pPr marL="514350" indent="-514350">
              <a:buFont typeface="+mj-lt"/>
              <a:buAutoNum type="arabicPeriod"/>
            </a:pPr>
            <a:endParaRPr lang="en-US" altLang="zh-CN" sz="28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Ca-TiO</a:t>
            </a:r>
            <a:r>
              <a:rPr lang="en-US" altLang="zh-CN" sz="2800" baseline="-250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-1.5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can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remove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up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to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30%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of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methylene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blue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contaminants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within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hours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under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weak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photocatalysis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altLang="zh-CN" sz="28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Future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Plans</a:t>
            </a:r>
          </a:p>
          <a:p>
            <a:endParaRPr lang="en-US" sz="28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Prolong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the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high-effectiveness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time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span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of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Ca-TiO</a:t>
            </a:r>
            <a:r>
              <a:rPr lang="en-US" altLang="zh-CN" sz="2800" baseline="-250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-1.5</a:t>
            </a:r>
            <a:endParaRPr lang="en-CN" sz="2800" baseline="-250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552348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/>
    </mc:Choice>
    <mc:Fallback>
      <p:transition spd="slow" advTm="3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57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29C58A4E-098F-4650-8D06-3F0F0864346E}"/>
              </a:ext>
            </a:extLst>
          </p:cNvPr>
          <p:cNvSpPr/>
          <p:nvPr/>
        </p:nvSpPr>
        <p:spPr>
          <a:xfrm>
            <a:off x="600075" y="676275"/>
            <a:ext cx="10991850" cy="550545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330200" dir="2700000" sx="101000" sy="101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59号-创粗黑" panose="00000500000000000000" pitchFamily="2" charset="-122"/>
              <a:ea typeface="字魂59号-创粗黑" panose="00000500000000000000" pitchFamily="2" charset="-122"/>
              <a:sym typeface="字魂59号-创粗黑" panose="00000500000000000000" pitchFamily="2" charset="-122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E3C70F9-1698-95CA-5A90-C435E3E070BD}"/>
              </a:ext>
            </a:extLst>
          </p:cNvPr>
          <p:cNvSpPr txBox="1"/>
          <p:nvPr/>
        </p:nvSpPr>
        <p:spPr>
          <a:xfrm>
            <a:off x="838200" y="35052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CN" dirty="0"/>
          </a:p>
        </p:txBody>
      </p:sp>
      <p:sp>
        <p:nvSpPr>
          <p:cNvPr id="3" name="文本框 5">
            <a:extLst>
              <a:ext uri="{FF2B5EF4-FFF2-40B4-BE49-F238E27FC236}">
                <a16:creationId xmlns:a16="http://schemas.microsoft.com/office/drawing/2014/main" id="{27D58925-BBE9-25FC-8E1E-EBA8E20AE58B}"/>
              </a:ext>
            </a:extLst>
          </p:cNvPr>
          <p:cNvSpPr txBox="1"/>
          <p:nvPr/>
        </p:nvSpPr>
        <p:spPr>
          <a:xfrm>
            <a:off x="1563583" y="2397948"/>
            <a:ext cx="906483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3200" dirty="0">
                <a:solidFill>
                  <a:srgbClr val="004578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字魂59号-创粗黑" panose="00000500000000000000" pitchFamily="2" charset="-122"/>
              </a:rPr>
              <a:t>Treating Waste with Waste –</a:t>
            </a:r>
          </a:p>
          <a:p>
            <a:pPr lvl="0" algn="ctr">
              <a:defRPr/>
            </a:pPr>
            <a:r>
              <a:rPr lang="en-US" altLang="zh-CN" sz="3200" dirty="0">
                <a:solidFill>
                  <a:srgbClr val="004578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字魂59号-创粗黑" panose="00000500000000000000" pitchFamily="2" charset="-122"/>
              </a:rPr>
              <a:t> Study on Photocatalytic Performance of Modified Banana Peel Loaded with TiO</a:t>
            </a:r>
            <a:r>
              <a:rPr lang="en-US" altLang="zh-CN" sz="3200" baseline="-25000" dirty="0">
                <a:solidFill>
                  <a:srgbClr val="004578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字魂59号-创粗黑" panose="00000500000000000000" pitchFamily="2" charset="-122"/>
              </a:rPr>
              <a:t>2</a:t>
            </a:r>
            <a:r>
              <a:rPr lang="zh-CN" altLang="en-US" sz="3200" baseline="-25000" dirty="0">
                <a:solidFill>
                  <a:srgbClr val="004578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字魂59号-创粗黑" panose="00000500000000000000" pitchFamily="2" charset="-122"/>
              </a:rPr>
              <a:t> </a:t>
            </a:r>
            <a:r>
              <a:rPr lang="en-US" altLang="zh-CN" sz="3200" dirty="0">
                <a:solidFill>
                  <a:srgbClr val="004578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字魂59号-创粗黑" panose="00000500000000000000" pitchFamily="2" charset="-122"/>
              </a:rPr>
              <a:t>and Its Reactor Integration Design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004578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字魂59号-创粗黑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43270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57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9B7EFD0-6F3D-D41E-B8D6-0873686BFB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7CE640A8-255E-33B1-0428-E1381D268921}"/>
              </a:ext>
            </a:extLst>
          </p:cNvPr>
          <p:cNvSpPr/>
          <p:nvPr/>
        </p:nvSpPr>
        <p:spPr>
          <a:xfrm>
            <a:off x="600075" y="676275"/>
            <a:ext cx="10991850" cy="550545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330200" dir="2700000" sx="101000" sy="101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59号-创粗黑" panose="00000500000000000000" pitchFamily="2" charset="-122"/>
              <a:ea typeface="字魂59号-创粗黑" panose="00000500000000000000" pitchFamily="2" charset="-122"/>
              <a:sym typeface="字魂59号-创粗黑" panose="00000500000000000000" pitchFamily="2" charset="-122"/>
            </a:endParaRPr>
          </a:p>
        </p:txBody>
      </p:sp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CB18D419-4CE6-A0FF-7EF9-622E0C679ED3}"/>
              </a:ext>
            </a:extLst>
          </p:cNvPr>
          <p:cNvCxnSpPr>
            <a:cxnSpLocks/>
          </p:cNvCxnSpPr>
          <p:nvPr/>
        </p:nvCxnSpPr>
        <p:spPr>
          <a:xfrm>
            <a:off x="3386878" y="3451681"/>
            <a:ext cx="5418245" cy="0"/>
          </a:xfrm>
          <a:prstGeom prst="line">
            <a:avLst/>
          </a:prstGeom>
          <a:ln w="19050">
            <a:solidFill>
              <a:srgbClr val="0045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5">
            <a:extLst>
              <a:ext uri="{FF2B5EF4-FFF2-40B4-BE49-F238E27FC236}">
                <a16:creationId xmlns:a16="http://schemas.microsoft.com/office/drawing/2014/main" id="{1F284491-9AC3-24E6-D024-2BD7BF3DE3E5}"/>
              </a:ext>
            </a:extLst>
          </p:cNvPr>
          <p:cNvSpPr txBox="1"/>
          <p:nvPr/>
        </p:nvSpPr>
        <p:spPr>
          <a:xfrm>
            <a:off x="3293074" y="3560293"/>
            <a:ext cx="560585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004578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字魂59号-创粗黑" panose="00000500000000000000" pitchFamily="2" charset="-122"/>
              </a:rPr>
              <a:t>Reference</a:t>
            </a: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004578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字魂59号-创粗黑" panose="00000500000000000000" pitchFamily="2" charset="-122"/>
            </a:endParaRPr>
          </a:p>
        </p:txBody>
      </p: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E627E4BD-A05D-FC04-E10F-04DE904F521E}"/>
              </a:ext>
            </a:extLst>
          </p:cNvPr>
          <p:cNvCxnSpPr>
            <a:cxnSpLocks/>
          </p:cNvCxnSpPr>
          <p:nvPr/>
        </p:nvCxnSpPr>
        <p:spPr>
          <a:xfrm>
            <a:off x="3386878" y="4374201"/>
            <a:ext cx="5418245" cy="0"/>
          </a:xfrm>
          <a:prstGeom prst="line">
            <a:avLst/>
          </a:prstGeom>
          <a:ln w="19050">
            <a:solidFill>
              <a:srgbClr val="0045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椭圆 9">
            <a:extLst>
              <a:ext uri="{FF2B5EF4-FFF2-40B4-BE49-F238E27FC236}">
                <a16:creationId xmlns:a16="http://schemas.microsoft.com/office/drawing/2014/main" id="{F3E1639A-3F20-1AA5-B813-75CA992ED3A0}"/>
              </a:ext>
            </a:extLst>
          </p:cNvPr>
          <p:cNvSpPr/>
          <p:nvPr/>
        </p:nvSpPr>
        <p:spPr>
          <a:xfrm>
            <a:off x="5367338" y="1816865"/>
            <a:ext cx="1457325" cy="1457325"/>
          </a:xfrm>
          <a:prstGeom prst="ellipse">
            <a:avLst/>
          </a:prstGeom>
          <a:solidFill>
            <a:srgbClr val="0045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字魂59号-创粗黑" panose="00000500000000000000" pitchFamily="2" charset="-122"/>
              </a:rPr>
              <a:t>05</a:t>
            </a:r>
            <a:endParaRPr kumimoji="0" lang="zh-CN" altLang="en-US" sz="5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字魂59号-创粗黑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009289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/>
    </mc:Choice>
    <mc:Fallback>
      <p:transition spd="slow" advTm="3000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6C4B62-D4C3-29AF-B7E5-211C66C504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21156E74-DC4B-DBC5-49BD-CCDA32AB74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083" b="91032" l="9915" r="89991">
                        <a14:foregroundMark x1="21252" y1="84897" x2="21252" y2="84897"/>
                        <a14:foregroundMark x1="43833" y1="81298" x2="43833" y2="81298"/>
                        <a14:foregroundMark x1="58159" y1="82124" x2="58159" y2="82124"/>
                        <a14:foregroundMark x1="74526" y1="75162" x2="74526" y2="75162"/>
                        <a14:foregroundMark x1="40702" y1="63481" x2="40702" y2="63481"/>
                        <a14:foregroundMark x1="62856" y1="64012" x2="62856" y2="6401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804944" y="107576"/>
            <a:ext cx="1387056" cy="1115304"/>
          </a:xfrm>
          <a:prstGeom prst="rect">
            <a:avLst/>
          </a:prstGeom>
        </p:spPr>
      </p:pic>
      <p:sp>
        <p:nvSpPr>
          <p:cNvPr id="18" name="文本框 17">
            <a:extLst>
              <a:ext uri="{FF2B5EF4-FFF2-40B4-BE49-F238E27FC236}">
                <a16:creationId xmlns:a16="http://schemas.microsoft.com/office/drawing/2014/main" id="{1DECFA99-5956-3FFF-8D90-803E5DCD706D}"/>
              </a:ext>
            </a:extLst>
          </p:cNvPr>
          <p:cNvSpPr txBox="1"/>
          <p:nvPr/>
        </p:nvSpPr>
        <p:spPr>
          <a:xfrm>
            <a:off x="3616336" y="393837"/>
            <a:ext cx="4959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4578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字魂59号-创粗黑" panose="00000500000000000000" pitchFamily="2" charset="-122"/>
              </a:rPr>
              <a:t>Reference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004578"/>
              </a:solidFill>
              <a:effectLst/>
              <a:uLnTx/>
              <a:uFillTx/>
              <a:latin typeface="字魂59号-创粗黑" panose="00000500000000000000" pitchFamily="2" charset="-122"/>
              <a:ea typeface="字魂59号-创粗黑" panose="00000500000000000000" pitchFamily="2" charset="-122"/>
              <a:cs typeface="+mn-cs"/>
              <a:sym typeface="字魂59号-创粗黑" panose="00000500000000000000" pitchFamily="2" charset="-122"/>
            </a:endParaRPr>
          </a:p>
        </p:txBody>
      </p:sp>
      <p:cxnSp>
        <p:nvCxnSpPr>
          <p:cNvPr id="19" name="直接连接符 18">
            <a:extLst>
              <a:ext uri="{FF2B5EF4-FFF2-40B4-BE49-F238E27FC236}">
                <a16:creationId xmlns:a16="http://schemas.microsoft.com/office/drawing/2014/main" id="{542D9670-1902-E2F1-6B9B-00AACFDBA645}"/>
              </a:ext>
            </a:extLst>
          </p:cNvPr>
          <p:cNvCxnSpPr>
            <a:cxnSpLocks/>
          </p:cNvCxnSpPr>
          <p:nvPr/>
        </p:nvCxnSpPr>
        <p:spPr>
          <a:xfrm>
            <a:off x="5326650" y="956191"/>
            <a:ext cx="1569450" cy="0"/>
          </a:xfrm>
          <a:prstGeom prst="line">
            <a:avLst/>
          </a:prstGeom>
          <a:ln w="19050">
            <a:solidFill>
              <a:srgbClr val="0045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28BDD853-CCB0-CA43-0D92-27AAA12D1765}"/>
              </a:ext>
            </a:extLst>
          </p:cNvPr>
          <p:cNvSpPr txBox="1"/>
          <p:nvPr/>
        </p:nvSpPr>
        <p:spPr>
          <a:xfrm>
            <a:off x="503873" y="1346299"/>
            <a:ext cx="10778490" cy="49044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algn="just">
              <a:lnSpc>
                <a:spcPct val="150000"/>
              </a:lnSpc>
              <a:buNone/>
            </a:pPr>
            <a:r>
              <a:rPr lang="en-US" sz="1500" dirty="0"/>
              <a:t>[1] Zhang, Y., Zhang, J., Chen, K., Shen, S., Hu, H., Chang, M., Chen, D., Wu, Y., Yuan, H., &amp; Wang, Y. (2023). Engineering banana-peel-derived biochar for the rapid adsorption of tetracycline based on double chemical activation. Resources, Conservation and Recycling, 190, 106821. </a:t>
            </a:r>
          </a:p>
          <a:p>
            <a:pPr marL="457200" algn="just">
              <a:lnSpc>
                <a:spcPct val="150000"/>
              </a:lnSpc>
              <a:buNone/>
            </a:pPr>
            <a:r>
              <a:rPr lang="en-US" sz="1500" dirty="0"/>
              <a:t>[2] Eswaran, P., </a:t>
            </a:r>
            <a:r>
              <a:rPr lang="en-US" sz="1500" dirty="0" err="1"/>
              <a:t>Madasamy</a:t>
            </a:r>
            <a:r>
              <a:rPr lang="en-US" sz="1500" dirty="0"/>
              <a:t>, P. D., Pillay, K., &amp; Brink, H. (2025). Sunlight-driven photocatalytic degradation of methylene blue using </a:t>
            </a:r>
            <a:r>
              <a:rPr lang="en-US" sz="1500" dirty="0" err="1"/>
              <a:t>ZnO</a:t>
            </a:r>
            <a:r>
              <a:rPr lang="en-US" sz="1500" dirty="0"/>
              <a:t>/biochar nanocomposite derived from banana peels. Biomass Conversion and Biorefinery, 15(8), 12347-12367. </a:t>
            </a:r>
          </a:p>
          <a:p>
            <a:pPr marL="457200" algn="just">
              <a:lnSpc>
                <a:spcPct val="150000"/>
              </a:lnSpc>
              <a:buNone/>
            </a:pPr>
            <a:r>
              <a:rPr lang="en-US" sz="1500" dirty="0"/>
              <a:t>[3] Kapoor, R. T., </a:t>
            </a:r>
            <a:r>
              <a:rPr lang="en-US" sz="1500" dirty="0" err="1"/>
              <a:t>Rafatullah</a:t>
            </a:r>
            <a:r>
              <a:rPr lang="en-US" sz="1500" dirty="0"/>
              <a:t>, M., Siddiqui, M. R., Khan, M. A., &amp; Sillanpää, M. (2022). Removal of reactive black 5 dye by banana peel biochar and evaluation of its phytotoxicity on tomato. Sustainability, 14(7), 4176. </a:t>
            </a:r>
          </a:p>
          <a:p>
            <a:pPr marL="457200" algn="just">
              <a:lnSpc>
                <a:spcPct val="150000"/>
              </a:lnSpc>
              <a:buNone/>
            </a:pPr>
            <a:r>
              <a:rPr lang="en-US" sz="1500" dirty="0"/>
              <a:t>[4] Ashfaq, A., Nadeem, R., Bibi, S., Rashid, U., Hanif, M. A., Jahan, N., ... &amp; Naz, M. (2021). Efficient adsorption of lead ions from synthetic wastewater using </a:t>
            </a:r>
            <a:r>
              <a:rPr lang="en-US" sz="1500" dirty="0" err="1"/>
              <a:t>agrowaste</a:t>
            </a:r>
            <a:r>
              <a:rPr lang="en-US" sz="1500" dirty="0"/>
              <a:t>-based mixed biomass (potato peels and banana peels). Water, 13(23), 3344. </a:t>
            </a:r>
          </a:p>
          <a:p>
            <a:pPr marL="457200" algn="just">
              <a:lnSpc>
                <a:spcPct val="150000"/>
              </a:lnSpc>
              <a:buNone/>
            </a:pPr>
            <a:r>
              <a:rPr lang="en-US" sz="1500" dirty="0"/>
              <a:t>[5] Nixon, P. D., Raveendran, A., </a:t>
            </a:r>
            <a:r>
              <a:rPr lang="en-US" sz="1500" dirty="0" err="1"/>
              <a:t>Gnanaraj</a:t>
            </a:r>
            <a:r>
              <a:rPr lang="en-US" sz="1500" dirty="0"/>
              <a:t>, M. A., Jayaseelan, E., </a:t>
            </a:r>
            <a:r>
              <a:rPr lang="en-US" sz="1500" dirty="0" err="1"/>
              <a:t>Preeyanghaa</a:t>
            </a:r>
            <a:r>
              <a:rPr lang="en-US" sz="1500" dirty="0"/>
              <a:t>, M., Ananthi, N., ... &amp; </a:t>
            </a:r>
            <a:r>
              <a:rPr lang="en-US" sz="1500" dirty="0" err="1"/>
              <a:t>Dhanusuraman</a:t>
            </a:r>
            <a:r>
              <a:rPr lang="en-US" sz="1500" dirty="0"/>
              <a:t>, R. (2025). Investigation of bismuth vanadate nanorods incorporated with banana peel biochar: multifunctional exploration as a photocatalyst and supercapacitors. Journal of Materials Science: Materials in Electronics, 36(30), 1-20. </a:t>
            </a:r>
          </a:p>
          <a:p>
            <a:pPr marL="457200" algn="just">
              <a:lnSpc>
                <a:spcPct val="150000"/>
              </a:lnSpc>
              <a:buNone/>
            </a:pPr>
            <a:r>
              <a:rPr lang="en-US" sz="1500" dirty="0"/>
              <a:t>[6] Jedynak, K., &amp; </a:t>
            </a:r>
            <a:r>
              <a:rPr lang="en-US" sz="1500" dirty="0" err="1"/>
              <a:t>Charmas</a:t>
            </a:r>
            <a:r>
              <a:rPr lang="en-US" sz="1500" dirty="0"/>
              <a:t>, B. (2025). Assessment of Ammonia Adsorption Capacity on Activated Banana Peel </a:t>
            </a:r>
            <a:r>
              <a:rPr lang="en-US" sz="1500" dirty="0" err="1"/>
              <a:t>Biochars</a:t>
            </a:r>
            <a:r>
              <a:rPr lang="en-US" sz="1500" dirty="0"/>
              <a:t>. Materials, 18(14), 3395.</a:t>
            </a:r>
            <a:endParaRPr lang="en-CN" sz="1500" kern="1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8032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直接连接符 11">
            <a:extLst>
              <a:ext uri="{FF2B5EF4-FFF2-40B4-BE49-F238E27FC236}">
                <a16:creationId xmlns:a16="http://schemas.microsoft.com/office/drawing/2014/main" id="{2B5F9587-4CFB-4363-9AD0-736F03B41A63}"/>
              </a:ext>
            </a:extLst>
          </p:cNvPr>
          <p:cNvCxnSpPr>
            <a:cxnSpLocks/>
          </p:cNvCxnSpPr>
          <p:nvPr/>
        </p:nvCxnSpPr>
        <p:spPr>
          <a:xfrm>
            <a:off x="2128838" y="2620300"/>
            <a:ext cx="7848000" cy="0"/>
          </a:xfrm>
          <a:prstGeom prst="line">
            <a:avLst/>
          </a:prstGeom>
          <a:ln w="19050">
            <a:solidFill>
              <a:srgbClr val="0045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文本框 13">
            <a:extLst>
              <a:ext uri="{FF2B5EF4-FFF2-40B4-BE49-F238E27FC236}">
                <a16:creationId xmlns:a16="http://schemas.microsoft.com/office/drawing/2014/main" id="{B8DECB90-59F5-48D2-873F-9773CB178071}"/>
              </a:ext>
            </a:extLst>
          </p:cNvPr>
          <p:cNvSpPr txBox="1"/>
          <p:nvPr/>
        </p:nvSpPr>
        <p:spPr>
          <a:xfrm>
            <a:off x="1979405" y="3093077"/>
            <a:ext cx="82080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5400" dirty="0">
                <a:solidFill>
                  <a:srgbClr val="004578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字魂59号-创粗黑" panose="00000500000000000000" pitchFamily="2" charset="-122"/>
              </a:rPr>
              <a:t>Thanks</a:t>
            </a:r>
            <a:r>
              <a:rPr lang="zh-CN" altLang="en-US" sz="5400" dirty="0">
                <a:solidFill>
                  <a:srgbClr val="004578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字魂59号-创粗黑" panose="00000500000000000000" pitchFamily="2" charset="-122"/>
              </a:rPr>
              <a:t> </a:t>
            </a:r>
            <a:r>
              <a:rPr lang="en-US" altLang="zh-CN" sz="5400" dirty="0">
                <a:solidFill>
                  <a:srgbClr val="004578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字魂59号-创粗黑" panose="00000500000000000000" pitchFamily="2" charset="-122"/>
              </a:rPr>
              <a:t>For</a:t>
            </a:r>
            <a:r>
              <a:rPr lang="zh-CN" altLang="en-US" sz="5400" dirty="0">
                <a:solidFill>
                  <a:srgbClr val="004578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字魂59号-创粗黑" panose="00000500000000000000" pitchFamily="2" charset="-122"/>
              </a:rPr>
              <a:t> </a:t>
            </a:r>
            <a:r>
              <a:rPr lang="en-US" altLang="zh-CN" sz="5400" dirty="0">
                <a:solidFill>
                  <a:srgbClr val="004578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字魂59号-创粗黑" panose="00000500000000000000" pitchFamily="2" charset="-122"/>
              </a:rPr>
              <a:t>Listening</a:t>
            </a:r>
            <a:endParaRPr kumimoji="0" lang="zh-CN" altLang="en-US" sz="5400" b="0" i="0" u="none" strike="noStrike" kern="1200" cap="none" spc="0" normalizeH="0" baseline="0" noProof="0" dirty="0">
              <a:ln>
                <a:noFill/>
              </a:ln>
              <a:solidFill>
                <a:srgbClr val="004578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字魂59号-创粗黑" panose="00000500000000000000" pitchFamily="2" charset="-122"/>
            </a:endParaRPr>
          </a:p>
        </p:txBody>
      </p: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7134FBB8-2207-4766-A8A9-0211878451AF}"/>
              </a:ext>
            </a:extLst>
          </p:cNvPr>
          <p:cNvCxnSpPr>
            <a:cxnSpLocks/>
          </p:cNvCxnSpPr>
          <p:nvPr/>
        </p:nvCxnSpPr>
        <p:spPr>
          <a:xfrm>
            <a:off x="2128838" y="4543283"/>
            <a:ext cx="7848000" cy="0"/>
          </a:xfrm>
          <a:prstGeom prst="line">
            <a:avLst/>
          </a:prstGeom>
          <a:ln w="19050">
            <a:solidFill>
              <a:srgbClr val="0045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>
            <a:extLst>
              <a:ext uri="{FF2B5EF4-FFF2-40B4-BE49-F238E27FC236}">
                <a16:creationId xmlns:a16="http://schemas.microsoft.com/office/drawing/2014/main" id="{2C25B185-96DC-4151-9A0F-6544C96E90E6}"/>
              </a:ext>
            </a:extLst>
          </p:cNvPr>
          <p:cNvCxnSpPr>
            <a:cxnSpLocks/>
          </p:cNvCxnSpPr>
          <p:nvPr/>
        </p:nvCxnSpPr>
        <p:spPr>
          <a:xfrm>
            <a:off x="476250" y="5986596"/>
            <a:ext cx="533944" cy="0"/>
          </a:xfrm>
          <a:prstGeom prst="line">
            <a:avLst/>
          </a:prstGeom>
          <a:ln w="28575">
            <a:solidFill>
              <a:srgbClr val="0045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文本框 19">
            <a:extLst>
              <a:ext uri="{FF2B5EF4-FFF2-40B4-BE49-F238E27FC236}">
                <a16:creationId xmlns:a16="http://schemas.microsoft.com/office/drawing/2014/main" id="{3E288234-BA58-4DD3-B732-96F0DB4DFAC7}"/>
              </a:ext>
            </a:extLst>
          </p:cNvPr>
          <p:cNvSpPr txBox="1"/>
          <p:nvPr/>
        </p:nvSpPr>
        <p:spPr>
          <a:xfrm>
            <a:off x="381000" y="6062796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字魂59号-创粗黑" panose="00000500000000000000" pitchFamily="2" charset="-122"/>
              </a:rPr>
              <a:t>2026.4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字魂59号-创粗黑" panose="00000500000000000000" pitchFamily="2" charset="-122"/>
            </a:endParaRPr>
          </a:p>
        </p:txBody>
      </p:sp>
      <p:cxnSp>
        <p:nvCxnSpPr>
          <p:cNvPr id="22" name="直接连接符 21">
            <a:extLst>
              <a:ext uri="{FF2B5EF4-FFF2-40B4-BE49-F238E27FC236}">
                <a16:creationId xmlns:a16="http://schemas.microsoft.com/office/drawing/2014/main" id="{D07B1E3D-65B3-4957-8AB2-E8CCAB6EFDF7}"/>
              </a:ext>
            </a:extLst>
          </p:cNvPr>
          <p:cNvCxnSpPr>
            <a:cxnSpLocks/>
          </p:cNvCxnSpPr>
          <p:nvPr/>
        </p:nvCxnSpPr>
        <p:spPr>
          <a:xfrm>
            <a:off x="11203390" y="5981825"/>
            <a:ext cx="533944" cy="0"/>
          </a:xfrm>
          <a:prstGeom prst="line">
            <a:avLst/>
          </a:prstGeom>
          <a:ln w="28575">
            <a:solidFill>
              <a:srgbClr val="0045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文本框 22">
            <a:extLst>
              <a:ext uri="{FF2B5EF4-FFF2-40B4-BE49-F238E27FC236}">
                <a16:creationId xmlns:a16="http://schemas.microsoft.com/office/drawing/2014/main" id="{D27E696C-8169-4143-9140-A26A90133493}"/>
              </a:ext>
            </a:extLst>
          </p:cNvPr>
          <p:cNvSpPr txBox="1"/>
          <p:nvPr/>
        </p:nvSpPr>
        <p:spPr>
          <a:xfrm>
            <a:off x="9047181" y="6062796"/>
            <a:ext cx="30083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字魂59号-创粗黑" panose="00000500000000000000" pitchFamily="2" charset="-122"/>
              </a:rPr>
              <a:t>20248225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字魂59号-创粗黑" panose="00000500000000000000" pitchFamily="2" charset="-122"/>
              </a:rPr>
              <a:t>庄逸宸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字魂59号-创粗黑" panose="00000500000000000000" pitchFamily="2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083" b="91032" l="9915" r="89991">
                        <a14:foregroundMark x1="21252" y1="84897" x2="21252" y2="84897"/>
                        <a14:foregroundMark x1="43833" y1="81298" x2="43833" y2="81298"/>
                        <a14:foregroundMark x1="58159" y1="82124" x2="58159" y2="82124"/>
                        <a14:foregroundMark x1="74526" y1="75162" x2="74526" y2="75162"/>
                        <a14:foregroundMark x1="40702" y1="63481" x2="40702" y2="63481"/>
                        <a14:foregroundMark x1="62856" y1="64012" x2="62856" y2="6401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215309" y="1100788"/>
            <a:ext cx="1736279" cy="1396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57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CC89FC5-407A-B602-85A3-3AD484EF95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A68AA909-DDA5-75C3-DE4F-F2A98FFAE4A3}"/>
              </a:ext>
            </a:extLst>
          </p:cNvPr>
          <p:cNvSpPr/>
          <p:nvPr/>
        </p:nvSpPr>
        <p:spPr>
          <a:xfrm>
            <a:off x="600075" y="676275"/>
            <a:ext cx="10991850" cy="550545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330200" dir="2700000" sx="101000" sy="101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59号-创粗黑" panose="00000500000000000000" pitchFamily="2" charset="-122"/>
              <a:ea typeface="字魂59号-创粗黑" panose="00000500000000000000" pitchFamily="2" charset="-122"/>
              <a:sym typeface="字魂59号-创粗黑" panose="00000500000000000000" pitchFamily="2" charset="-122"/>
            </a:endParaRPr>
          </a:p>
        </p:txBody>
      </p:sp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37274A2D-CF91-9969-A3DE-C3CD0537B7C2}"/>
              </a:ext>
            </a:extLst>
          </p:cNvPr>
          <p:cNvCxnSpPr>
            <a:cxnSpLocks/>
          </p:cNvCxnSpPr>
          <p:nvPr/>
        </p:nvCxnSpPr>
        <p:spPr>
          <a:xfrm>
            <a:off x="3386878" y="3451681"/>
            <a:ext cx="5418245" cy="0"/>
          </a:xfrm>
          <a:prstGeom prst="line">
            <a:avLst/>
          </a:prstGeom>
          <a:ln w="19050">
            <a:solidFill>
              <a:srgbClr val="0045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5">
            <a:extLst>
              <a:ext uri="{FF2B5EF4-FFF2-40B4-BE49-F238E27FC236}">
                <a16:creationId xmlns:a16="http://schemas.microsoft.com/office/drawing/2014/main" id="{CAFFC970-90E3-1617-6139-6AC898F3E4B7}"/>
              </a:ext>
            </a:extLst>
          </p:cNvPr>
          <p:cNvSpPr txBox="1"/>
          <p:nvPr/>
        </p:nvSpPr>
        <p:spPr>
          <a:xfrm>
            <a:off x="3293074" y="3560293"/>
            <a:ext cx="560585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004578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字魂59号-创粗黑" panose="00000500000000000000" pitchFamily="2" charset="-122"/>
              </a:rPr>
              <a:t>Background</a:t>
            </a: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004578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字魂59号-创粗黑" panose="00000500000000000000" pitchFamily="2" charset="-122"/>
            </a:endParaRPr>
          </a:p>
        </p:txBody>
      </p: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EA7919CC-702A-EE42-668C-931C1B575D07}"/>
              </a:ext>
            </a:extLst>
          </p:cNvPr>
          <p:cNvCxnSpPr>
            <a:cxnSpLocks/>
          </p:cNvCxnSpPr>
          <p:nvPr/>
        </p:nvCxnSpPr>
        <p:spPr>
          <a:xfrm>
            <a:off x="3386878" y="4374201"/>
            <a:ext cx="5418245" cy="0"/>
          </a:xfrm>
          <a:prstGeom prst="line">
            <a:avLst/>
          </a:prstGeom>
          <a:ln w="19050">
            <a:solidFill>
              <a:srgbClr val="0045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椭圆 9">
            <a:extLst>
              <a:ext uri="{FF2B5EF4-FFF2-40B4-BE49-F238E27FC236}">
                <a16:creationId xmlns:a16="http://schemas.microsoft.com/office/drawing/2014/main" id="{E4FDCDD7-8887-19D2-E389-54E448146148}"/>
              </a:ext>
            </a:extLst>
          </p:cNvPr>
          <p:cNvSpPr/>
          <p:nvPr/>
        </p:nvSpPr>
        <p:spPr>
          <a:xfrm>
            <a:off x="5367338" y="1816865"/>
            <a:ext cx="1457325" cy="1457325"/>
          </a:xfrm>
          <a:prstGeom prst="ellipse">
            <a:avLst/>
          </a:prstGeom>
          <a:solidFill>
            <a:srgbClr val="0045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字魂59号-创粗黑" panose="00000500000000000000" pitchFamily="2" charset="-122"/>
              </a:rPr>
              <a:t>01</a:t>
            </a:r>
            <a:endParaRPr kumimoji="0" lang="zh-CN" altLang="en-US" sz="5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字魂59号-创粗黑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306469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/>
    </mc:Choice>
    <mc:Fallback>
      <p:transition spd="slow" advTm="3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07BE8BCC-7236-45DF-B1EE-78F3F20A3C77}"/>
              </a:ext>
            </a:extLst>
          </p:cNvPr>
          <p:cNvSpPr txBox="1"/>
          <p:nvPr/>
        </p:nvSpPr>
        <p:spPr>
          <a:xfrm>
            <a:off x="3616336" y="393837"/>
            <a:ext cx="4959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4578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字魂59号-创粗黑" panose="00000500000000000000" pitchFamily="2" charset="-122"/>
              </a:rPr>
              <a:t>Background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004578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字魂59号-创粗黑" panose="00000500000000000000" pitchFamily="2" charset="-122"/>
            </a:endParaRPr>
          </a:p>
        </p:txBody>
      </p:sp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418B9CB8-CDAB-4E1C-82F8-78ED52E4D99A}"/>
              </a:ext>
            </a:extLst>
          </p:cNvPr>
          <p:cNvCxnSpPr>
            <a:cxnSpLocks/>
          </p:cNvCxnSpPr>
          <p:nvPr/>
        </p:nvCxnSpPr>
        <p:spPr>
          <a:xfrm>
            <a:off x="5326650" y="925369"/>
            <a:ext cx="1569450" cy="0"/>
          </a:xfrm>
          <a:prstGeom prst="line">
            <a:avLst/>
          </a:prstGeom>
          <a:ln w="19050">
            <a:solidFill>
              <a:srgbClr val="0045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图片 30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083" b="91032" l="9915" r="89991">
                        <a14:foregroundMark x1="21252" y1="84897" x2="21252" y2="84897"/>
                        <a14:foregroundMark x1="43833" y1="81298" x2="43833" y2="81298"/>
                        <a14:foregroundMark x1="58159" y1="82124" x2="58159" y2="82124"/>
                        <a14:foregroundMark x1="74526" y1="75162" x2="74526" y2="75162"/>
                        <a14:foregroundMark x1="40702" y1="63481" x2="40702" y2="63481"/>
                        <a14:foregroundMark x1="62856" y1="64012" x2="62856" y2="6401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804944" y="107576"/>
            <a:ext cx="1387056" cy="111530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4C48FFB-605C-96B6-E673-CEDEAB776D88}"/>
              </a:ext>
            </a:extLst>
          </p:cNvPr>
          <p:cNvSpPr txBox="1"/>
          <p:nvPr/>
        </p:nvSpPr>
        <p:spPr>
          <a:xfrm>
            <a:off x="555585" y="5031240"/>
            <a:ext cx="514816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Major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waterbody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pollutant: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organic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dye</a:t>
            </a:r>
            <a:endParaRPr lang="en-CN" sz="28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026" name="Picture 2" descr="Nanostructure synthesized to remove dye pollutants from water - Mehr News  Agency">
            <a:extLst>
              <a:ext uri="{FF2B5EF4-FFF2-40B4-BE49-F238E27FC236}">
                <a16:creationId xmlns:a16="http://schemas.microsoft.com/office/drawing/2014/main" id="{6D921DB4-5117-619F-7821-EF4E8A7A48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585" y="1419156"/>
            <a:ext cx="5148162" cy="3322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EAA9853-BCDC-CB36-0421-FC043A05F13E}"/>
              </a:ext>
            </a:extLst>
          </p:cNvPr>
          <p:cNvSpPr txBox="1"/>
          <p:nvPr/>
        </p:nvSpPr>
        <p:spPr>
          <a:xfrm>
            <a:off x="6096000" y="1419156"/>
            <a:ext cx="567578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Titanium(IV)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Oxide: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altLang="zh-CN" sz="28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altLang="zh-CN" sz="28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altLang="zh-CN" sz="28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altLang="zh-CN" sz="28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altLang="zh-CN" sz="28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altLang="zh-CN" sz="28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altLang="zh-CN" sz="28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Pro: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can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degrade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organic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dye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Con: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low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reaction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efficiency</a:t>
            </a:r>
            <a:endParaRPr lang="en-CN" sz="28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C302F11-DBBC-0416-BCBB-DE14113648A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8038" y="2521446"/>
            <a:ext cx="6271710" cy="1815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284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54C7F2-BF3A-003D-8DCC-C3FDD6B97F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2FA85606-DE9B-1BF2-C87B-002D5678C422}"/>
              </a:ext>
            </a:extLst>
          </p:cNvPr>
          <p:cNvSpPr txBox="1"/>
          <p:nvPr/>
        </p:nvSpPr>
        <p:spPr>
          <a:xfrm>
            <a:off x="3616336" y="393837"/>
            <a:ext cx="4959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4578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字魂59号-创粗黑" panose="00000500000000000000" pitchFamily="2" charset="-122"/>
              </a:rPr>
              <a:t>Background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004578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字魂59号-创粗黑" panose="00000500000000000000" pitchFamily="2" charset="-122"/>
            </a:endParaRPr>
          </a:p>
        </p:txBody>
      </p:sp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0EEED442-7A39-6BE9-6E3D-1366A4981892}"/>
              </a:ext>
            </a:extLst>
          </p:cNvPr>
          <p:cNvCxnSpPr>
            <a:cxnSpLocks/>
          </p:cNvCxnSpPr>
          <p:nvPr/>
        </p:nvCxnSpPr>
        <p:spPr>
          <a:xfrm>
            <a:off x="5326650" y="925369"/>
            <a:ext cx="1569450" cy="0"/>
          </a:xfrm>
          <a:prstGeom prst="line">
            <a:avLst/>
          </a:prstGeom>
          <a:ln w="19050">
            <a:solidFill>
              <a:srgbClr val="0045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图片 30">
            <a:extLst>
              <a:ext uri="{FF2B5EF4-FFF2-40B4-BE49-F238E27FC236}">
                <a16:creationId xmlns:a16="http://schemas.microsoft.com/office/drawing/2014/main" id="{9E079F0D-DFF1-4F37-1883-32B4BE9643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083" b="91032" l="9915" r="89991">
                        <a14:foregroundMark x1="21252" y1="84897" x2="21252" y2="84897"/>
                        <a14:foregroundMark x1="43833" y1="81298" x2="43833" y2="81298"/>
                        <a14:foregroundMark x1="58159" y1="82124" x2="58159" y2="82124"/>
                        <a14:foregroundMark x1="74526" y1="75162" x2="74526" y2="75162"/>
                        <a14:foregroundMark x1="40702" y1="63481" x2="40702" y2="63481"/>
                        <a14:foregroundMark x1="62856" y1="64012" x2="62856" y2="6401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804944" y="107576"/>
            <a:ext cx="1387056" cy="111530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0A64A68-0197-E3FD-983A-0C593FD8E31A}"/>
              </a:ext>
            </a:extLst>
          </p:cNvPr>
          <p:cNvSpPr txBox="1"/>
          <p:nvPr/>
        </p:nvSpPr>
        <p:spPr>
          <a:xfrm>
            <a:off x="555585" y="5031240"/>
            <a:ext cx="514816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Major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waterbody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pollutant: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organic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dye</a:t>
            </a:r>
            <a:endParaRPr lang="en-CN" sz="28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026" name="Picture 2" descr="Nanostructure synthesized to remove dye pollutants from water - Mehr News  Agency">
            <a:extLst>
              <a:ext uri="{FF2B5EF4-FFF2-40B4-BE49-F238E27FC236}">
                <a16:creationId xmlns:a16="http://schemas.microsoft.com/office/drawing/2014/main" id="{25CA8BE1-B9C9-566B-6B65-8941710272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585" y="1419156"/>
            <a:ext cx="5148162" cy="3322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D8924F9-22C2-08EA-2F8F-32E6D0C6CB0A}"/>
              </a:ext>
            </a:extLst>
          </p:cNvPr>
          <p:cNvSpPr txBox="1"/>
          <p:nvPr/>
        </p:nvSpPr>
        <p:spPr>
          <a:xfrm>
            <a:off x="5933955" y="1419156"/>
            <a:ext cx="616930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TiO</a:t>
            </a:r>
            <a:r>
              <a:rPr lang="en-US" altLang="zh-CN" sz="2800" baseline="-250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loading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in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pores.</a:t>
            </a:r>
          </a:p>
          <a:p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Constructing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pores: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Esterification</a:t>
            </a:r>
          </a:p>
          <a:p>
            <a:endParaRPr lang="en-US" altLang="zh-CN" sz="2800" b="1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altLang="zh-CN" sz="2800" b="1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altLang="zh-CN" sz="2800" b="1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Citric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Acid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(CA)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altLang="zh-CN" sz="28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Banana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Peels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Cellulose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2803458-E72E-E38F-F898-533DA940EF0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9256" y="2597305"/>
            <a:ext cx="4838700" cy="762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86CF960-4EEA-7347-0659-453CB94DBD60}"/>
              </a:ext>
            </a:extLst>
          </p:cNvPr>
          <p:cNvSpPr txBox="1"/>
          <p:nvPr/>
        </p:nvSpPr>
        <p:spPr>
          <a:xfrm>
            <a:off x="5933955" y="5613516"/>
            <a:ext cx="616930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CA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modified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banana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peels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loaded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with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TiO</a:t>
            </a:r>
            <a:r>
              <a:rPr lang="en-US" altLang="zh-CN" sz="2800" baseline="-250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(CA-TiO</a:t>
            </a:r>
            <a:r>
              <a:rPr lang="en-US" altLang="zh-CN" sz="2800" baseline="-250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)</a:t>
            </a:r>
            <a:endParaRPr lang="en-CN" sz="28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91283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083" b="91032" l="9915" r="89991">
                        <a14:foregroundMark x1="21252" y1="84897" x2="21252" y2="84897"/>
                        <a14:foregroundMark x1="43833" y1="81298" x2="43833" y2="81298"/>
                        <a14:foregroundMark x1="58159" y1="82124" x2="58159" y2="82124"/>
                        <a14:foregroundMark x1="74526" y1="75162" x2="74526" y2="75162"/>
                        <a14:foregroundMark x1="40702" y1="63481" x2="40702" y2="63481"/>
                        <a14:foregroundMark x1="62856" y1="64012" x2="62856" y2="6401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804944" y="107576"/>
            <a:ext cx="1387056" cy="1115304"/>
          </a:xfrm>
          <a:prstGeom prst="rect">
            <a:avLst/>
          </a:prstGeom>
        </p:spPr>
      </p:pic>
      <p:sp>
        <p:nvSpPr>
          <p:cNvPr id="18" name="文本框 17">
            <a:extLst>
              <a:ext uri="{FF2B5EF4-FFF2-40B4-BE49-F238E27FC236}">
                <a16:creationId xmlns:a16="http://schemas.microsoft.com/office/drawing/2014/main" id="{57184F78-5A51-4146-B51A-DCEFB357EEB5}"/>
              </a:ext>
            </a:extLst>
          </p:cNvPr>
          <p:cNvSpPr txBox="1"/>
          <p:nvPr/>
        </p:nvSpPr>
        <p:spPr>
          <a:xfrm>
            <a:off x="3616336" y="393837"/>
            <a:ext cx="4959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4578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字魂59号-创粗黑" panose="00000500000000000000" pitchFamily="2" charset="-122"/>
              </a:rPr>
              <a:t>Research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4578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字魂59号-创粗黑" panose="00000500000000000000" pitchFamily="2" charset="-122"/>
              </a:rPr>
              <a:t> 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4578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字魂59号-创粗黑" panose="00000500000000000000" pitchFamily="2" charset="-122"/>
              </a:rPr>
              <a:t>Goal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004578"/>
              </a:solidFill>
              <a:effectLst/>
              <a:uLnTx/>
              <a:uFillTx/>
              <a:latin typeface="字魂59号-创粗黑" panose="00000500000000000000" pitchFamily="2" charset="-122"/>
              <a:ea typeface="字魂59号-创粗黑" panose="00000500000000000000" pitchFamily="2" charset="-122"/>
              <a:cs typeface="+mn-cs"/>
              <a:sym typeface="字魂59号-创粗黑" panose="00000500000000000000" pitchFamily="2" charset="-122"/>
            </a:endParaRPr>
          </a:p>
        </p:txBody>
      </p:sp>
      <p:cxnSp>
        <p:nvCxnSpPr>
          <p:cNvPr id="19" name="直接连接符 18">
            <a:extLst>
              <a:ext uri="{FF2B5EF4-FFF2-40B4-BE49-F238E27FC236}">
                <a16:creationId xmlns:a16="http://schemas.microsoft.com/office/drawing/2014/main" id="{418B9CB8-CDAB-4E1C-82F8-78ED52E4D99A}"/>
              </a:ext>
            </a:extLst>
          </p:cNvPr>
          <p:cNvCxnSpPr>
            <a:cxnSpLocks/>
          </p:cNvCxnSpPr>
          <p:nvPr/>
        </p:nvCxnSpPr>
        <p:spPr>
          <a:xfrm>
            <a:off x="5326650" y="956191"/>
            <a:ext cx="1569450" cy="0"/>
          </a:xfrm>
          <a:prstGeom prst="line">
            <a:avLst/>
          </a:prstGeom>
          <a:ln w="19050">
            <a:solidFill>
              <a:srgbClr val="0045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04341375-C277-FBCB-93FA-E5DCCD2280F8}"/>
              </a:ext>
            </a:extLst>
          </p:cNvPr>
          <p:cNvSpPr txBox="1"/>
          <p:nvPr/>
        </p:nvSpPr>
        <p:spPr>
          <a:xfrm>
            <a:off x="1021199" y="1323569"/>
            <a:ext cx="10149601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Chemistry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Part</a:t>
            </a:r>
          </a:p>
          <a:p>
            <a:endParaRPr lang="en-US" altLang="zh-CN" sz="28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Find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how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concentration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of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citric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acid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in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the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step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of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modification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help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promote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Ca-TiO</a:t>
            </a:r>
            <a:r>
              <a:rPr lang="en-US" altLang="zh-CN" sz="2800" baseline="-250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800" baseline="-250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property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Find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and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evaluate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the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best-functioning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material</a:t>
            </a:r>
          </a:p>
          <a:p>
            <a:endParaRPr lang="en-US" altLang="zh-CN" sz="28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Engineering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Part</a:t>
            </a:r>
          </a:p>
          <a:p>
            <a:endParaRPr lang="en-US" sz="28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Design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and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make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device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to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promote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application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of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Ca-TiO</a:t>
            </a:r>
            <a:r>
              <a:rPr lang="en-US" altLang="zh-CN" sz="2800" baseline="-250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endParaRPr lang="en-CN" sz="2800" baseline="-250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45944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57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9A7FDF6-5EBD-F83B-A4FA-384F150C5A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93C66CF8-27A8-5703-50B5-39035D652BF9}"/>
              </a:ext>
            </a:extLst>
          </p:cNvPr>
          <p:cNvSpPr/>
          <p:nvPr/>
        </p:nvSpPr>
        <p:spPr>
          <a:xfrm>
            <a:off x="600075" y="676275"/>
            <a:ext cx="10991850" cy="550545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330200" dir="2700000" sx="101000" sy="101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59号-创粗黑" panose="00000500000000000000" pitchFamily="2" charset="-122"/>
              <a:ea typeface="字魂59号-创粗黑" panose="00000500000000000000" pitchFamily="2" charset="-122"/>
              <a:sym typeface="字魂59号-创粗黑" panose="00000500000000000000" pitchFamily="2" charset="-122"/>
            </a:endParaRPr>
          </a:p>
        </p:txBody>
      </p:sp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C55FF7E5-AFFE-D21F-8883-EB6A9A1B3BB7}"/>
              </a:ext>
            </a:extLst>
          </p:cNvPr>
          <p:cNvCxnSpPr>
            <a:cxnSpLocks/>
          </p:cNvCxnSpPr>
          <p:nvPr/>
        </p:nvCxnSpPr>
        <p:spPr>
          <a:xfrm>
            <a:off x="3386878" y="3451681"/>
            <a:ext cx="5418245" cy="0"/>
          </a:xfrm>
          <a:prstGeom prst="line">
            <a:avLst/>
          </a:prstGeom>
          <a:ln w="19050">
            <a:solidFill>
              <a:srgbClr val="0045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5">
            <a:extLst>
              <a:ext uri="{FF2B5EF4-FFF2-40B4-BE49-F238E27FC236}">
                <a16:creationId xmlns:a16="http://schemas.microsoft.com/office/drawing/2014/main" id="{879335C1-A254-C6F1-100A-2352E4A27ACE}"/>
              </a:ext>
            </a:extLst>
          </p:cNvPr>
          <p:cNvSpPr txBox="1"/>
          <p:nvPr/>
        </p:nvSpPr>
        <p:spPr>
          <a:xfrm>
            <a:off x="3293074" y="3560293"/>
            <a:ext cx="560585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004578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字魂59号-创粗黑" panose="00000500000000000000" pitchFamily="2" charset="-122"/>
              </a:rPr>
              <a:t>Chemistry</a:t>
            </a:r>
            <a:r>
              <a:rPr kumimoji="0" lang="zh-CN" alt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4578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字魂59号-创粗黑" panose="00000500000000000000" pitchFamily="2" charset="-122"/>
              </a:rPr>
              <a:t> </a:t>
            </a: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004578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字魂59号-创粗黑" panose="00000500000000000000" pitchFamily="2" charset="-122"/>
              </a:rPr>
              <a:t>Part:</a:t>
            </a:r>
          </a:p>
          <a:p>
            <a:pPr marL="0" marR="0" lvl="0" indent="0" algn="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004578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字魂59号-创粗黑" panose="00000500000000000000" pitchFamily="2" charset="-122"/>
              </a:rPr>
              <a:t>Synthesis</a:t>
            </a:r>
            <a:r>
              <a:rPr kumimoji="0" lang="zh-CN" alt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4578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字魂59号-创粗黑" panose="00000500000000000000" pitchFamily="2" charset="-122"/>
              </a:rPr>
              <a:t> </a:t>
            </a: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004578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字魂59号-创粗黑" panose="00000500000000000000" pitchFamily="2" charset="-122"/>
              </a:rPr>
              <a:t>&amp;</a:t>
            </a:r>
            <a:r>
              <a:rPr kumimoji="0" lang="zh-CN" alt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4578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字魂59号-创粗黑" panose="00000500000000000000" pitchFamily="2" charset="-122"/>
              </a:rPr>
              <a:t> </a:t>
            </a: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004578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字魂59号-创粗黑" panose="00000500000000000000" pitchFamily="2" charset="-122"/>
              </a:rPr>
              <a:t>Testing</a:t>
            </a: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004578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字魂59号-创粗黑" panose="00000500000000000000" pitchFamily="2" charset="-122"/>
            </a:endParaRPr>
          </a:p>
        </p:txBody>
      </p: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171524FC-E51E-FE0C-50E1-AF4ECFCB400B}"/>
              </a:ext>
            </a:extLst>
          </p:cNvPr>
          <p:cNvCxnSpPr>
            <a:cxnSpLocks/>
          </p:cNvCxnSpPr>
          <p:nvPr/>
        </p:nvCxnSpPr>
        <p:spPr>
          <a:xfrm>
            <a:off x="3386877" y="5161994"/>
            <a:ext cx="5418245" cy="0"/>
          </a:xfrm>
          <a:prstGeom prst="line">
            <a:avLst/>
          </a:prstGeom>
          <a:ln w="19050">
            <a:solidFill>
              <a:srgbClr val="0045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椭圆 9">
            <a:extLst>
              <a:ext uri="{FF2B5EF4-FFF2-40B4-BE49-F238E27FC236}">
                <a16:creationId xmlns:a16="http://schemas.microsoft.com/office/drawing/2014/main" id="{5D059823-ECAA-7A13-45CA-EF89F21B3E31}"/>
              </a:ext>
            </a:extLst>
          </p:cNvPr>
          <p:cNvSpPr/>
          <p:nvPr/>
        </p:nvSpPr>
        <p:spPr>
          <a:xfrm>
            <a:off x="5367338" y="1816865"/>
            <a:ext cx="1457325" cy="1457325"/>
          </a:xfrm>
          <a:prstGeom prst="ellipse">
            <a:avLst/>
          </a:prstGeom>
          <a:solidFill>
            <a:srgbClr val="0045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字魂59号-创粗黑" panose="00000500000000000000" pitchFamily="2" charset="-122"/>
              </a:rPr>
              <a:t>02</a:t>
            </a:r>
            <a:endParaRPr kumimoji="0" lang="zh-CN" altLang="en-US" sz="5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字魂59号-创粗黑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489043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/>
    </mc:Choice>
    <mc:Fallback>
      <p:transition spd="slow" advTm="3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017AC1-6E0F-7EC9-BD2D-2E0E1DEB60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45E6CD5F-AA11-CE9D-1D77-8B2D919CAA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083" b="91032" l="9915" r="89991">
                        <a14:foregroundMark x1="21252" y1="84897" x2="21252" y2="84897"/>
                        <a14:foregroundMark x1="43833" y1="81298" x2="43833" y2="81298"/>
                        <a14:foregroundMark x1="58159" y1="82124" x2="58159" y2="82124"/>
                        <a14:foregroundMark x1="74526" y1="75162" x2="74526" y2="75162"/>
                        <a14:foregroundMark x1="40702" y1="63481" x2="40702" y2="63481"/>
                        <a14:foregroundMark x1="62856" y1="64012" x2="62856" y2="6401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804944" y="107576"/>
            <a:ext cx="1387056" cy="1115304"/>
          </a:xfrm>
          <a:prstGeom prst="rect">
            <a:avLst/>
          </a:prstGeom>
        </p:spPr>
      </p:pic>
      <p:sp>
        <p:nvSpPr>
          <p:cNvPr id="18" name="文本框 17">
            <a:extLst>
              <a:ext uri="{FF2B5EF4-FFF2-40B4-BE49-F238E27FC236}">
                <a16:creationId xmlns:a16="http://schemas.microsoft.com/office/drawing/2014/main" id="{75B13419-BE0D-D257-B1CE-EC133F178068}"/>
              </a:ext>
            </a:extLst>
          </p:cNvPr>
          <p:cNvSpPr txBox="1"/>
          <p:nvPr/>
        </p:nvSpPr>
        <p:spPr>
          <a:xfrm>
            <a:off x="3616336" y="393837"/>
            <a:ext cx="4959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400" dirty="0">
                <a:solidFill>
                  <a:srgbClr val="004578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字魂59号-创粗黑" panose="00000500000000000000" pitchFamily="2" charset="-122"/>
              </a:rPr>
              <a:t>Hypothesis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004578"/>
              </a:solidFill>
              <a:effectLst/>
              <a:uLnTx/>
              <a:uFillTx/>
              <a:latin typeface="字魂59号-创粗黑" panose="00000500000000000000" pitchFamily="2" charset="-122"/>
              <a:ea typeface="字魂59号-创粗黑" panose="00000500000000000000" pitchFamily="2" charset="-122"/>
              <a:cs typeface="+mn-cs"/>
              <a:sym typeface="字魂59号-创粗黑" panose="00000500000000000000" pitchFamily="2" charset="-122"/>
            </a:endParaRPr>
          </a:p>
        </p:txBody>
      </p:sp>
      <p:cxnSp>
        <p:nvCxnSpPr>
          <p:cNvPr id="19" name="直接连接符 18">
            <a:extLst>
              <a:ext uri="{FF2B5EF4-FFF2-40B4-BE49-F238E27FC236}">
                <a16:creationId xmlns:a16="http://schemas.microsoft.com/office/drawing/2014/main" id="{88A0A435-6E9F-7A68-813F-58EBC6DBF80E}"/>
              </a:ext>
            </a:extLst>
          </p:cNvPr>
          <p:cNvCxnSpPr>
            <a:cxnSpLocks/>
          </p:cNvCxnSpPr>
          <p:nvPr/>
        </p:nvCxnSpPr>
        <p:spPr>
          <a:xfrm>
            <a:off x="5326650" y="956191"/>
            <a:ext cx="1569450" cy="0"/>
          </a:xfrm>
          <a:prstGeom prst="line">
            <a:avLst/>
          </a:prstGeom>
          <a:ln w="19050">
            <a:solidFill>
              <a:srgbClr val="0045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54C365D6-712C-4B07-66E9-C022BD416275}"/>
              </a:ext>
            </a:extLst>
          </p:cNvPr>
          <p:cNvSpPr txBox="1"/>
          <p:nvPr/>
        </p:nvSpPr>
        <p:spPr>
          <a:xfrm>
            <a:off x="802651" y="1874728"/>
            <a:ext cx="10586697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r>
              <a:rPr 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 the concentration of citric acid increases, more abundant pores will be constructed as more esterification is taking place. </a:t>
            </a:r>
          </a:p>
          <a:p>
            <a:endParaRPr lang="en-US" sz="28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sz="2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Therefore, more TiO2 will be loaded and a higher proportion of methylene blue in the solution will be degraded and absorbed.</a:t>
            </a:r>
          </a:p>
        </p:txBody>
      </p:sp>
    </p:spTree>
    <p:extLst>
      <p:ext uri="{BB962C8B-B14F-4D97-AF65-F5344CB8AC3E}">
        <p14:creationId xmlns:p14="http://schemas.microsoft.com/office/powerpoint/2010/main" val="3163362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FEEFB7-7F08-48D2-C5C6-8E0605A867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709E9A3A-43DC-08C1-E731-DA25EAF49C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083" b="91032" l="9915" r="89991">
                        <a14:foregroundMark x1="21252" y1="84897" x2="21252" y2="84897"/>
                        <a14:foregroundMark x1="43833" y1="81298" x2="43833" y2="81298"/>
                        <a14:foregroundMark x1="58159" y1="82124" x2="58159" y2="82124"/>
                        <a14:foregroundMark x1="74526" y1="75162" x2="74526" y2="75162"/>
                        <a14:foregroundMark x1="40702" y1="63481" x2="40702" y2="63481"/>
                        <a14:foregroundMark x1="62856" y1="64012" x2="62856" y2="6401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804944" y="107576"/>
            <a:ext cx="1387056" cy="1115304"/>
          </a:xfrm>
          <a:prstGeom prst="rect">
            <a:avLst/>
          </a:prstGeom>
        </p:spPr>
      </p:pic>
      <p:sp>
        <p:nvSpPr>
          <p:cNvPr id="18" name="文本框 17">
            <a:extLst>
              <a:ext uri="{FF2B5EF4-FFF2-40B4-BE49-F238E27FC236}">
                <a16:creationId xmlns:a16="http://schemas.microsoft.com/office/drawing/2014/main" id="{8E6A359A-5520-9AE4-D533-DF8F75079BD0}"/>
              </a:ext>
            </a:extLst>
          </p:cNvPr>
          <p:cNvSpPr txBox="1"/>
          <p:nvPr/>
        </p:nvSpPr>
        <p:spPr>
          <a:xfrm>
            <a:off x="3616336" y="393837"/>
            <a:ext cx="4959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400" dirty="0">
                <a:solidFill>
                  <a:srgbClr val="004578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字魂59号-创粗黑" panose="00000500000000000000" pitchFamily="2" charset="-122"/>
              </a:rPr>
              <a:t>Modification</a:t>
            </a:r>
            <a:r>
              <a:rPr lang="zh-CN" altLang="en-US" sz="2400" dirty="0">
                <a:solidFill>
                  <a:srgbClr val="004578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字魂59号-创粗黑" panose="00000500000000000000" pitchFamily="2" charset="-122"/>
              </a:rPr>
              <a:t> </a:t>
            </a:r>
            <a:r>
              <a:rPr lang="en-US" altLang="zh-CN" sz="2400" dirty="0">
                <a:solidFill>
                  <a:srgbClr val="004578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字魂59号-创粗黑" panose="00000500000000000000" pitchFamily="2" charset="-122"/>
              </a:rPr>
              <a:t>Procedure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004578"/>
              </a:solidFill>
              <a:effectLst/>
              <a:uLnTx/>
              <a:uFillTx/>
              <a:latin typeface="字魂59号-创粗黑" panose="00000500000000000000" pitchFamily="2" charset="-122"/>
              <a:ea typeface="字魂59号-创粗黑" panose="00000500000000000000" pitchFamily="2" charset="-122"/>
              <a:cs typeface="+mn-cs"/>
              <a:sym typeface="字魂59号-创粗黑" panose="00000500000000000000" pitchFamily="2" charset="-122"/>
            </a:endParaRPr>
          </a:p>
        </p:txBody>
      </p:sp>
      <p:cxnSp>
        <p:nvCxnSpPr>
          <p:cNvPr id="19" name="直接连接符 18">
            <a:extLst>
              <a:ext uri="{FF2B5EF4-FFF2-40B4-BE49-F238E27FC236}">
                <a16:creationId xmlns:a16="http://schemas.microsoft.com/office/drawing/2014/main" id="{54DCA58B-705C-87C1-FA21-9A940045E51E}"/>
              </a:ext>
            </a:extLst>
          </p:cNvPr>
          <p:cNvCxnSpPr>
            <a:cxnSpLocks/>
          </p:cNvCxnSpPr>
          <p:nvPr/>
        </p:nvCxnSpPr>
        <p:spPr>
          <a:xfrm>
            <a:off x="5326650" y="956191"/>
            <a:ext cx="1569450" cy="0"/>
          </a:xfrm>
          <a:prstGeom prst="line">
            <a:avLst/>
          </a:prstGeom>
          <a:ln w="19050">
            <a:solidFill>
              <a:srgbClr val="0045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图片 1">
            <a:extLst>
              <a:ext uri="{FF2B5EF4-FFF2-40B4-BE49-F238E27FC236}">
                <a16:creationId xmlns:a16="http://schemas.microsoft.com/office/drawing/2014/main" id="{8247581B-8096-DBB8-9658-2A651CA9D7B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4066" y="1425010"/>
            <a:ext cx="8943868" cy="503915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012300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/>
    </mc:Choice>
    <mc:Fallback>
      <p:transition spd="slow" advTm="3000"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蓝色简介大气毕业答辩竞赛演讲PPT模板"/>
</p:tagLst>
</file>

<file path=ppt/theme/theme1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3221</TotalTime>
  <Words>737</Words>
  <Application>Microsoft Macintosh PowerPoint</Application>
  <PresentationFormat>Widescreen</PresentationFormat>
  <Paragraphs>153</Paragraphs>
  <Slides>22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微软雅黑</vt:lpstr>
      <vt:lpstr>字魂59号-创粗黑</vt:lpstr>
      <vt:lpstr>Arial</vt:lpstr>
      <vt:lpstr>Calibri</vt:lpstr>
      <vt:lpstr>Cambria Math</vt:lpstr>
      <vt:lpstr>1_Office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庄逸宸</dc:creator>
  <cp:keywords/>
  <dc:description/>
  <cp:lastModifiedBy>Wei Zhuang</cp:lastModifiedBy>
  <cp:revision>142</cp:revision>
  <cp:lastPrinted>2025-06-03T15:26:59Z</cp:lastPrinted>
  <dcterms:created xsi:type="dcterms:W3CDTF">2018-07-22T02:36:38Z</dcterms:created>
  <dcterms:modified xsi:type="dcterms:W3CDTF">2026-05-31T08:24:40Z</dcterms:modified>
  <cp:category/>
</cp:coreProperties>
</file>