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7" r:id="rId2"/>
    <p:sldId id="258" r:id="rId3"/>
    <p:sldId id="698" r:id="rId4"/>
    <p:sldId id="705" r:id="rId5"/>
    <p:sldId id="715" r:id="rId6"/>
    <p:sldId id="720" r:id="rId7"/>
    <p:sldId id="727" r:id="rId8"/>
    <p:sldId id="722" r:id="rId9"/>
    <p:sldId id="724" r:id="rId10"/>
    <p:sldId id="726" r:id="rId11"/>
    <p:sldId id="711" r:id="rId12"/>
    <p:sldId id="728" r:id="rId13"/>
    <p:sldId id="718" r:id="rId14"/>
  </p:sldIdLst>
  <p:sldSz cx="12192000" cy="6858000"/>
  <p:notesSz cx="6858000" cy="9144000"/>
  <p:custDataLst>
    <p:tags r:id="rId1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D5D4"/>
    <a:srgbClr val="0045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939" autoAdjust="0"/>
    <p:restoredTop sz="93935" autoAdjust="0"/>
  </p:normalViewPr>
  <p:slideViewPr>
    <p:cSldViewPr snapToGrid="0" showGuides="1">
      <p:cViewPr>
        <p:scale>
          <a:sx n="108" d="100"/>
          <a:sy n="108" d="100"/>
        </p:scale>
        <p:origin x="-8" y="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fld id="{A8A95E01-A3AA-414B-AC91-6247B051C58A}" type="datetimeFigureOut">
              <a:rPr lang="zh-CN" altLang="en-US" smtClean="0"/>
              <a:pPr/>
              <a:t>2025/5/31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fld id="{FD8026A4-9EE3-4D0D-8D3A-764529D129E6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704108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字魂59号-创粗黑" panose="00000500000000000000" pitchFamily="2" charset="-122"/>
        <a:ea typeface="字魂59号-创粗黑" panose="00000500000000000000" pitchFamily="2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字魂59号-创粗黑" panose="00000500000000000000" pitchFamily="2" charset="-122"/>
        <a:ea typeface="字魂59号-创粗黑" panose="00000500000000000000" pitchFamily="2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字魂59号-创粗黑" panose="00000500000000000000" pitchFamily="2" charset="-122"/>
        <a:ea typeface="字魂59号-创粗黑" panose="00000500000000000000" pitchFamily="2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字魂59号-创粗黑" panose="00000500000000000000" pitchFamily="2" charset="-122"/>
        <a:ea typeface="字魂59号-创粗黑" panose="00000500000000000000" pitchFamily="2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字魂59号-创粗黑" panose="00000500000000000000" pitchFamily="2" charset="-122"/>
        <a:ea typeface="字魂59号-创粗黑" panose="00000500000000000000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大家好，我来自世外中学八三班的庄逸宸，今天我来介绍下我的课题“音乐演奏中大提琴最佳收听位置的确定”。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8026A4-9EE3-4D0D-8D3A-764529D129E6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925907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8026A4-9EE3-4D0D-8D3A-764529D129E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39970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8026A4-9EE3-4D0D-8D3A-764529D129E6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4922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209C0B-94DD-4F91-E015-2934B8F926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C352C317-F5B1-05C2-9B36-102834A51E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77623A26-55A7-096C-CE2E-F826A49484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A08E6C6-63B9-3514-77F5-F1B60CF474B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8026A4-9EE3-4D0D-8D3A-764529D129E6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27382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8026A4-9EE3-4D0D-8D3A-764529D129E6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6767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8026A4-9EE3-4D0D-8D3A-764529D129E6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14775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8026A4-9EE3-4D0D-8D3A-764529D129E6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36129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  <a:p>
            <a:endParaRPr lang="en-US" altLang="zh-CN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8026A4-9EE3-4D0D-8D3A-764529D129E6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68719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8026A4-9EE3-4D0D-8D3A-764529D129E6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49316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8026A4-9EE3-4D0D-8D3A-764529D129E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62556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8026A4-9EE3-4D0D-8D3A-764529D129E6}" type="slidenum">
              <a:rPr lang="zh-CN" altLang="en-US" smtClean="0"/>
              <a:pPr/>
              <a:t>7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502091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8026A4-9EE3-4D0D-8D3A-764529D129E6}" type="slidenum">
              <a:rPr lang="zh-CN" altLang="en-US" smtClean="0"/>
              <a:pPr/>
              <a:t>8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269184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离声源近，收听效果越好</a:t>
            </a:r>
            <a:endParaRPr lang="en-US" altLang="zh-CN" dirty="0"/>
          </a:p>
          <a:p>
            <a:r>
              <a:rPr lang="zh-CN" altLang="en-US" dirty="0"/>
              <a:t>截取离声源</a:t>
            </a:r>
            <a:r>
              <a:rPr lang="en-US" altLang="zh-CN" dirty="0"/>
              <a:t>1</a:t>
            </a:r>
            <a:r>
              <a:rPr lang="zh-CN" altLang="en-US" dirty="0"/>
              <a:t>米到</a:t>
            </a:r>
            <a:r>
              <a:rPr lang="en-US" altLang="zh-CN" dirty="0"/>
              <a:t>10</a:t>
            </a:r>
            <a:r>
              <a:rPr lang="zh-CN" altLang="en-US" dirty="0"/>
              <a:t>米的评价函数</a:t>
            </a:r>
            <a:endParaRPr lang="en-US" altLang="zh-CN" dirty="0"/>
          </a:p>
          <a:p>
            <a:r>
              <a:rPr lang="zh-CN" altLang="en-US" dirty="0"/>
              <a:t>可以看到</a:t>
            </a:r>
            <a:r>
              <a:rPr lang="en-US" altLang="zh-CN" dirty="0"/>
              <a:t>4.4-4.5m</a:t>
            </a:r>
            <a:r>
              <a:rPr lang="zh-CN" altLang="en-US" dirty="0"/>
              <a:t>的区间内，评价函数的评价值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8026A4-9EE3-4D0D-8D3A-764529D129E6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099217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E56063F-6D51-4845-9EF0-3EB604B1E1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3FE954FA-452D-4FF3-91E1-FC81A24DF1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2879B76-021E-47BD-AAFD-5CC7E9AC0A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EBFAE-048D-461D-9F94-1EF1CAFC2409}" type="datetimeFigureOut">
              <a:rPr lang="zh-CN" altLang="en-US" smtClean="0"/>
              <a:t>2025/5/31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CF61A3A-DA04-4DEF-890F-FD034B8588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4EEBD94-C103-4C5A-A150-2BB26E8049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31227-691F-4B7F-8493-F4368ED9216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8910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A8F6A2E-4D6C-44EF-ABC5-D8388C7685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03E74D94-8AAC-49D5-A59D-9E9E9A5364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BCF3F54-5F03-4656-AF9F-76C804DD3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EBFAE-048D-461D-9F94-1EF1CAFC2409}" type="datetimeFigureOut">
              <a:rPr lang="zh-CN" altLang="en-US" smtClean="0"/>
              <a:t>2025/5/31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68D16D2-C226-40F1-BAFD-42722561D7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09116EB-A374-4185-8746-1D1D7E4D39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31227-691F-4B7F-8493-F4368ED9216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4060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028D767D-7C03-4998-8A64-B98BD0E7BF4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CF597E7A-E146-4457-BFE5-342E87E8BF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2468B76-922C-47DD-8004-1D40CE937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EBFAE-048D-461D-9F94-1EF1CAFC2409}" type="datetimeFigureOut">
              <a:rPr lang="zh-CN" altLang="en-US" smtClean="0"/>
              <a:t>2025/5/31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BFEE32B-A1C8-4716-ACA8-46366BC224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EE1858C-DAB6-4403-AAD8-0F128B32C8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31227-691F-4B7F-8493-F4368ED9216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8446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687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B92417E-BCDB-4C4C-9084-B279AB985E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7DEABF8-7378-4319-BBA6-97E71DF37A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E63289D-4C80-4920-9388-9004AA2474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EBFAE-048D-461D-9F94-1EF1CAFC2409}" type="datetimeFigureOut">
              <a:rPr lang="zh-CN" altLang="en-US" smtClean="0"/>
              <a:t>2025/5/31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2A3364C-FE24-494E-A502-0DD5E32977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74B88A3-0B07-46F2-B295-1C35C36E42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31227-691F-4B7F-8493-F4368ED9216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6012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0300408-E6A0-4A53-9F4F-F30E82676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3089196-018F-49A4-ACE5-81B458B22D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1370784-D0B3-4CAA-9142-728A4F9400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EBFAE-048D-461D-9F94-1EF1CAFC2409}" type="datetimeFigureOut">
              <a:rPr lang="zh-CN" altLang="en-US" smtClean="0"/>
              <a:t>2025/5/31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65C2E57-E46D-40A1-BFAF-501A3619C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796D0C0-6013-47BE-BC69-DB034D2A5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31227-691F-4B7F-8493-F4368ED9216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8617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4B9AD4A-1025-49AB-8E53-50F1C1D93D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277A028-3BD7-4BC2-A515-D9BF86727A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B0985669-CB99-4161-8E43-B8F95CBE99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2720DD4-B732-42F9-8593-B94159DA9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EBFAE-048D-461D-9F94-1EF1CAFC2409}" type="datetimeFigureOut">
              <a:rPr lang="zh-CN" altLang="en-US" smtClean="0"/>
              <a:t>2025/5/31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3DAD2B0-55B4-4BA3-B2A0-BD5684D9E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2DE86B9-1ED0-4DDE-ADE4-7E79132F0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31227-691F-4B7F-8493-F4368ED9216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3153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376FE73-90DE-4723-8C5F-698701CF03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3509E91-6E16-4BBC-8E67-F79623C0E2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ED393A2-B161-40F4-B15E-A76596D296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28A8C18E-D74F-4C55-9914-B309A20BBC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1E27BC41-7B96-40E7-BEB6-F01C0E0DD2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81979B55-3C11-456B-99DD-04E591EB2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EBFAE-048D-461D-9F94-1EF1CAFC2409}" type="datetimeFigureOut">
              <a:rPr lang="zh-CN" altLang="en-US" smtClean="0"/>
              <a:t>2025/5/31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CF29939D-A9AB-4271-908C-7EF0A5F524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C0DE0335-CA19-4080-8884-97C69A0B5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31227-691F-4B7F-8493-F4368ED9216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03554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301147-E8D7-4809-9CEC-C1943EF63E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5A039A6A-68EA-4491-B28F-A1A2C7650F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EBFAE-048D-461D-9F94-1EF1CAFC2409}" type="datetimeFigureOut">
              <a:rPr lang="zh-CN" altLang="en-US" smtClean="0"/>
              <a:t>2025/5/31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E4DF346-11C2-4837-B2B4-3BB58CF72D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ECCB7ACF-57D8-4CA7-9F86-98DCF4F1AF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31227-691F-4B7F-8493-F4368ED9216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21041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552881DB-48F5-45E5-90E5-D14BDB5C4B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EBFAE-048D-461D-9F94-1EF1CAFC2409}" type="datetimeFigureOut">
              <a:rPr lang="zh-CN" altLang="en-US" smtClean="0"/>
              <a:t>2025/5/31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DAA9B22C-0112-4A50-BE16-6686C0AF95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3DFD83B-3019-48F5-954B-55728AB17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31227-691F-4B7F-8493-F4368ED9216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6611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77173CD-1487-452B-B600-9CCA781DFA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FEC131C-5CE3-44F0-A9B5-3CDB5A22CC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9CC4264-DF8C-424B-872B-8617B3BD03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654AE3F-53DA-4F4E-BA62-08C44C66C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EBFAE-048D-461D-9F94-1EF1CAFC2409}" type="datetimeFigureOut">
              <a:rPr lang="zh-CN" altLang="en-US" smtClean="0"/>
              <a:t>2025/5/31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3337C71-FE68-4F81-95A7-B497D3155F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9F7E37C-D470-405E-A438-B9E39BB80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31227-691F-4B7F-8493-F4368ED9216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779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CC554C6-22D9-49F2-AE60-405A03C576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07B1B836-5E82-4A5F-A64E-0261CB4308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6E8A403E-280E-432A-857B-185DA8041A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F0A5007-E059-4BBC-A01E-BF2A486AC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EBFAE-048D-461D-9F94-1EF1CAFC2409}" type="datetimeFigureOut">
              <a:rPr lang="zh-CN" altLang="en-US" smtClean="0"/>
              <a:t>2025/5/31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5D1F1C7-D411-4A87-BE89-8247F607F6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0F54B60-1BDA-4E1B-A002-F650B37E5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31227-691F-4B7F-8493-F4368ED9216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84480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0117914B-6D9A-4D2C-A001-F5FD03BFC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BBB534C-5C5F-4754-B1FB-6657D386A2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2843A19-00C0-4FCE-9609-C81B11D50F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fld id="{496EBFAE-048D-461D-9F94-1EF1CAFC2409}" type="datetimeFigureOut">
              <a:rPr lang="zh-CN" altLang="en-US" smtClean="0"/>
              <a:pPr/>
              <a:t>2025/5/31</a:t>
            </a:fld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44DC738-F377-4DC7-805E-D30AC5CC06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66FC0A3-6D86-495A-B904-2F1D0EE170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fld id="{CD331227-691F-4B7F-8493-F4368ED92163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84328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microsoft.com/office/2007/relationships/hdphoto" Target="../media/hdphoto1.wdp"/><Relationship Id="rId9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直接连接符 11">
            <a:extLst>
              <a:ext uri="{FF2B5EF4-FFF2-40B4-BE49-F238E27FC236}">
                <a16:creationId xmlns:a16="http://schemas.microsoft.com/office/drawing/2014/main" id="{2B5F9587-4CFB-4363-9AD0-736F03B41A63}"/>
              </a:ext>
            </a:extLst>
          </p:cNvPr>
          <p:cNvCxnSpPr>
            <a:cxnSpLocks/>
          </p:cNvCxnSpPr>
          <p:nvPr/>
        </p:nvCxnSpPr>
        <p:spPr>
          <a:xfrm>
            <a:off x="2128838" y="2620300"/>
            <a:ext cx="7848000" cy="0"/>
          </a:xfrm>
          <a:prstGeom prst="line">
            <a:avLst/>
          </a:prstGeom>
          <a:ln w="19050">
            <a:solidFill>
              <a:srgbClr val="0045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本框 13">
            <a:extLst>
              <a:ext uri="{FF2B5EF4-FFF2-40B4-BE49-F238E27FC236}">
                <a16:creationId xmlns:a16="http://schemas.microsoft.com/office/drawing/2014/main" id="{B8DECB90-59F5-48D2-873F-9773CB178071}"/>
              </a:ext>
            </a:extLst>
          </p:cNvPr>
          <p:cNvSpPr txBox="1"/>
          <p:nvPr/>
        </p:nvSpPr>
        <p:spPr>
          <a:xfrm>
            <a:off x="1979407" y="2718016"/>
            <a:ext cx="820808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altLang="en-US" sz="5400" dirty="0">
                <a:solidFill>
                  <a:srgbClr val="00457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基于仿生肺泡的</a:t>
            </a:r>
            <a:endParaRPr lang="en-US" altLang="zh-CN" sz="5400" dirty="0">
              <a:solidFill>
                <a:srgbClr val="004578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defRPr/>
            </a:pPr>
            <a:r>
              <a:rPr lang="zh-CN" altLang="en-US" sz="5400" dirty="0">
                <a:solidFill>
                  <a:srgbClr val="00457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多功能过滤器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5400" b="0" i="0" u="none" strike="noStrike" kern="1200" cap="none" spc="0" normalizeH="0" baseline="0" noProof="0" dirty="0">
              <a:ln>
                <a:noFill/>
              </a:ln>
              <a:solidFill>
                <a:srgbClr val="004578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字魂59号-创粗黑" panose="00000500000000000000" pitchFamily="2" charset="-122"/>
            </a:endParaRPr>
          </a:p>
        </p:txBody>
      </p: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7134FBB8-2207-4766-A8A9-0211878451AF}"/>
              </a:ext>
            </a:extLst>
          </p:cNvPr>
          <p:cNvCxnSpPr>
            <a:cxnSpLocks/>
          </p:cNvCxnSpPr>
          <p:nvPr/>
        </p:nvCxnSpPr>
        <p:spPr>
          <a:xfrm>
            <a:off x="2128838" y="4543283"/>
            <a:ext cx="7848000" cy="0"/>
          </a:xfrm>
          <a:prstGeom prst="line">
            <a:avLst/>
          </a:prstGeom>
          <a:ln w="19050">
            <a:solidFill>
              <a:srgbClr val="0045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>
            <a:extLst>
              <a:ext uri="{FF2B5EF4-FFF2-40B4-BE49-F238E27FC236}">
                <a16:creationId xmlns:a16="http://schemas.microsoft.com/office/drawing/2014/main" id="{2C25B185-96DC-4151-9A0F-6544C96E90E6}"/>
              </a:ext>
            </a:extLst>
          </p:cNvPr>
          <p:cNvCxnSpPr>
            <a:cxnSpLocks/>
          </p:cNvCxnSpPr>
          <p:nvPr/>
        </p:nvCxnSpPr>
        <p:spPr>
          <a:xfrm>
            <a:off x="476250" y="5986596"/>
            <a:ext cx="533944" cy="0"/>
          </a:xfrm>
          <a:prstGeom prst="line">
            <a:avLst/>
          </a:prstGeom>
          <a:ln w="28575">
            <a:solidFill>
              <a:srgbClr val="0045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本框 19">
            <a:extLst>
              <a:ext uri="{FF2B5EF4-FFF2-40B4-BE49-F238E27FC236}">
                <a16:creationId xmlns:a16="http://schemas.microsoft.com/office/drawing/2014/main" id="{3E288234-BA58-4DD3-B732-96F0DB4DFAC7}"/>
              </a:ext>
            </a:extLst>
          </p:cNvPr>
          <p:cNvSpPr txBox="1"/>
          <p:nvPr/>
        </p:nvSpPr>
        <p:spPr>
          <a:xfrm>
            <a:off x="381000" y="6062796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字魂59号-创粗黑" panose="00000500000000000000" pitchFamily="2" charset="-122"/>
              </a:rPr>
              <a:t>2025.6.5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字魂59号-创粗黑" panose="00000500000000000000" pitchFamily="2" charset="-122"/>
            </a:endParaRPr>
          </a:p>
        </p:txBody>
      </p:sp>
      <p:cxnSp>
        <p:nvCxnSpPr>
          <p:cNvPr id="22" name="直接连接符 21">
            <a:extLst>
              <a:ext uri="{FF2B5EF4-FFF2-40B4-BE49-F238E27FC236}">
                <a16:creationId xmlns:a16="http://schemas.microsoft.com/office/drawing/2014/main" id="{D07B1E3D-65B3-4957-8AB2-E8CCAB6EFDF7}"/>
              </a:ext>
            </a:extLst>
          </p:cNvPr>
          <p:cNvCxnSpPr>
            <a:cxnSpLocks/>
          </p:cNvCxnSpPr>
          <p:nvPr/>
        </p:nvCxnSpPr>
        <p:spPr>
          <a:xfrm>
            <a:off x="11203390" y="5981825"/>
            <a:ext cx="533944" cy="0"/>
          </a:xfrm>
          <a:prstGeom prst="line">
            <a:avLst/>
          </a:prstGeom>
          <a:ln w="28575">
            <a:solidFill>
              <a:srgbClr val="0045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文本框 22">
            <a:extLst>
              <a:ext uri="{FF2B5EF4-FFF2-40B4-BE49-F238E27FC236}">
                <a16:creationId xmlns:a16="http://schemas.microsoft.com/office/drawing/2014/main" id="{D27E696C-8169-4143-9140-A26A90133493}"/>
              </a:ext>
            </a:extLst>
          </p:cNvPr>
          <p:cNvSpPr txBox="1"/>
          <p:nvPr/>
        </p:nvSpPr>
        <p:spPr>
          <a:xfrm>
            <a:off x="9047181" y="6062796"/>
            <a:ext cx="30083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字魂59号-创粗黑" panose="00000500000000000000" pitchFamily="2" charset="-122"/>
              </a:rPr>
              <a:t>20248225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字魂59号-创粗黑" panose="00000500000000000000" pitchFamily="2" charset="-122"/>
              </a:rPr>
              <a:t>庄逸宸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字魂59号-创粗黑" panose="00000500000000000000" pitchFamily="2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083" b="91032" l="9915" r="89991">
                        <a14:foregroundMark x1="21252" y1="84897" x2="21252" y2="84897"/>
                        <a14:foregroundMark x1="43833" y1="81298" x2="43833" y2="81298"/>
                        <a14:foregroundMark x1="58159" y1="82124" x2="58159" y2="82124"/>
                        <a14:foregroundMark x1="74526" y1="75162" x2="74526" y2="75162"/>
                        <a14:foregroundMark x1="40702" y1="63481" x2="40702" y2="63481"/>
                        <a14:foregroundMark x1="62856" y1="64012" x2="62856" y2="6401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15309" y="1100788"/>
            <a:ext cx="1736279" cy="1396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441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5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29C58A4E-098F-4650-8D06-3F0F0864346E}"/>
              </a:ext>
            </a:extLst>
          </p:cNvPr>
          <p:cNvSpPr/>
          <p:nvPr/>
        </p:nvSpPr>
        <p:spPr>
          <a:xfrm>
            <a:off x="600075" y="676275"/>
            <a:ext cx="10991850" cy="550545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330200" dir="2700000" sx="101000" sy="101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cs typeface="+mn-cs"/>
              <a:sym typeface="字魂59号-创粗黑" panose="00000500000000000000" pitchFamily="2" charset="-122"/>
            </a:endParaRPr>
          </a:p>
        </p:txBody>
      </p: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8A6E0889-C16C-4403-8432-5611E6652FFC}"/>
              </a:ext>
            </a:extLst>
          </p:cNvPr>
          <p:cNvCxnSpPr>
            <a:cxnSpLocks/>
          </p:cNvCxnSpPr>
          <p:nvPr/>
        </p:nvCxnSpPr>
        <p:spPr>
          <a:xfrm>
            <a:off x="3386878" y="3451681"/>
            <a:ext cx="5418245" cy="0"/>
          </a:xfrm>
          <a:prstGeom prst="line">
            <a:avLst/>
          </a:prstGeom>
          <a:ln w="19050">
            <a:solidFill>
              <a:srgbClr val="0045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5">
            <a:extLst>
              <a:ext uri="{FF2B5EF4-FFF2-40B4-BE49-F238E27FC236}">
                <a16:creationId xmlns:a16="http://schemas.microsoft.com/office/drawing/2014/main" id="{145600F1-D570-46F7-9E3E-81D22A6BA5D6}"/>
              </a:ext>
            </a:extLst>
          </p:cNvPr>
          <p:cNvSpPr txBox="1"/>
          <p:nvPr/>
        </p:nvSpPr>
        <p:spPr>
          <a:xfrm>
            <a:off x="3293074" y="3560293"/>
            <a:ext cx="560585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4400" dirty="0">
                <a:solidFill>
                  <a:srgbClr val="00457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字魂59号-创粗黑" panose="00000500000000000000" pitchFamily="2" charset="-122"/>
              </a:rPr>
              <a:t>总结与收获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004578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字魂59号-创粗黑" panose="00000500000000000000" pitchFamily="2" charset="-122"/>
            </a:endParaRPr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D60D66E3-7891-49B7-8D10-BA804CC96984}"/>
              </a:ext>
            </a:extLst>
          </p:cNvPr>
          <p:cNvCxnSpPr>
            <a:cxnSpLocks/>
          </p:cNvCxnSpPr>
          <p:nvPr/>
        </p:nvCxnSpPr>
        <p:spPr>
          <a:xfrm>
            <a:off x="3386878" y="4374201"/>
            <a:ext cx="5418245" cy="0"/>
          </a:xfrm>
          <a:prstGeom prst="line">
            <a:avLst/>
          </a:prstGeom>
          <a:ln w="19050">
            <a:solidFill>
              <a:srgbClr val="0045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椭圆 9">
            <a:extLst>
              <a:ext uri="{FF2B5EF4-FFF2-40B4-BE49-F238E27FC236}">
                <a16:creationId xmlns:a16="http://schemas.microsoft.com/office/drawing/2014/main" id="{733B284A-20AC-47F1-AEB3-B7C7E124906B}"/>
              </a:ext>
            </a:extLst>
          </p:cNvPr>
          <p:cNvSpPr/>
          <p:nvPr/>
        </p:nvSpPr>
        <p:spPr>
          <a:xfrm>
            <a:off x="5367338" y="1816865"/>
            <a:ext cx="1457325" cy="1457325"/>
          </a:xfrm>
          <a:prstGeom prst="ellipse">
            <a:avLst/>
          </a:prstGeom>
          <a:solidFill>
            <a:srgbClr val="0045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字魂59号-创粗黑" panose="00000500000000000000" pitchFamily="2" charset="-122"/>
              </a:rPr>
              <a:t>03</a:t>
            </a:r>
            <a:endParaRPr kumimoji="0" lang="zh-CN" altLang="en-US" sz="5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字魂59号-创粗黑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40981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>
            <a:extLst>
              <a:ext uri="{FF2B5EF4-FFF2-40B4-BE49-F238E27FC236}">
                <a16:creationId xmlns:a16="http://schemas.microsoft.com/office/drawing/2014/main" id="{09DB6825-0CBF-45D6-89C2-9818D0FB6FEF}"/>
              </a:ext>
            </a:extLst>
          </p:cNvPr>
          <p:cNvSpPr txBox="1"/>
          <p:nvPr/>
        </p:nvSpPr>
        <p:spPr>
          <a:xfrm>
            <a:off x="2261694" y="1976970"/>
            <a:ext cx="7834806" cy="46138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本发明针对实验室和生活中需要进行过滤和吸附的场景，受到肺部呼吸和氧气交换原理的启发，设计了一种基于仿 生肺泡模型的多功能过滤装置。该装置可以实现装载不同滤材对不同物质进行吸附过滤 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Tx/>
              <a:buAutoNum type="arabicPeriod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实验验证本发明相较传统静态滤材，能够始终保持最佳吸附效果，证明本发明在提高滤 材利用率的同时也可以保持过滤效果稳定。 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Tx/>
              <a:buAutoNum type="arabicPeriod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模块化设计的使用使其具有很强的拓展性，未来我还会进一步完善我的发明，证明它能够在多种领域中都发挥作用。 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: 圆角 9">
            <a:extLst>
              <a:ext uri="{FF2B5EF4-FFF2-40B4-BE49-F238E27FC236}">
                <a16:creationId xmlns:a16="http://schemas.microsoft.com/office/drawing/2014/main" id="{E34C3DAA-A022-46F8-90D5-9390B5AC00F1}"/>
              </a:ext>
            </a:extLst>
          </p:cNvPr>
          <p:cNvSpPr/>
          <p:nvPr/>
        </p:nvSpPr>
        <p:spPr>
          <a:xfrm>
            <a:off x="1828514" y="1874134"/>
            <a:ext cx="8534972" cy="4005872"/>
          </a:xfrm>
          <a:prstGeom prst="roundRect">
            <a:avLst/>
          </a:prstGeom>
          <a:noFill/>
          <a:ln w="25400">
            <a:solidFill>
              <a:srgbClr val="0045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pitchFamily="2" charset="-122"/>
              <a:ea typeface="字魂59号-创粗黑" panose="00000500000000000000" pitchFamily="2" charset="-122"/>
              <a:sym typeface="字魂59号-创粗黑" panose="00000500000000000000" pitchFamily="2" charset="-122"/>
            </a:endParaRPr>
          </a:p>
        </p:txBody>
      </p:sp>
      <p:sp>
        <p:nvSpPr>
          <p:cNvPr id="17" name="椭圆 16">
            <a:extLst>
              <a:ext uri="{FF2B5EF4-FFF2-40B4-BE49-F238E27FC236}">
                <a16:creationId xmlns:a16="http://schemas.microsoft.com/office/drawing/2014/main" id="{5DD8138F-8E7C-4D40-A057-42B8EBEE61DE}"/>
              </a:ext>
            </a:extLst>
          </p:cNvPr>
          <p:cNvSpPr/>
          <p:nvPr/>
        </p:nvSpPr>
        <p:spPr>
          <a:xfrm>
            <a:off x="1263358" y="1908405"/>
            <a:ext cx="457196" cy="457196"/>
          </a:xfrm>
          <a:prstGeom prst="ellipse">
            <a:avLst/>
          </a:prstGeom>
          <a:solidFill>
            <a:srgbClr val="004578"/>
          </a:solidFill>
          <a:ln>
            <a:noFill/>
          </a:ln>
          <a:effectLst>
            <a:outerShdw blurRad="215900" dir="2700000" sx="102000" sy="102000" algn="tl" rotWithShape="0">
              <a:prstClr val="black">
                <a:alpha val="1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>
              <a:solidFill>
                <a:prstClr val="white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  <a:sym typeface="字魂59号-创粗黑" panose="00000500000000000000" pitchFamily="2" charset="-122"/>
            </a:endParaRPr>
          </a:p>
        </p:txBody>
      </p:sp>
      <p:sp>
        <p:nvSpPr>
          <p:cNvPr id="18" name="椭圆 17">
            <a:extLst>
              <a:ext uri="{FF2B5EF4-FFF2-40B4-BE49-F238E27FC236}">
                <a16:creationId xmlns:a16="http://schemas.microsoft.com/office/drawing/2014/main" id="{678AEDBD-76E0-4993-A2D2-7482925CC348}"/>
              </a:ext>
            </a:extLst>
          </p:cNvPr>
          <p:cNvSpPr/>
          <p:nvPr/>
        </p:nvSpPr>
        <p:spPr>
          <a:xfrm>
            <a:off x="1579722" y="1436994"/>
            <a:ext cx="281664" cy="281664"/>
          </a:xfrm>
          <a:prstGeom prst="ellipse">
            <a:avLst/>
          </a:prstGeom>
          <a:solidFill>
            <a:srgbClr val="004578"/>
          </a:solidFill>
          <a:ln>
            <a:noFill/>
          </a:ln>
          <a:effectLst>
            <a:outerShdw blurRad="215900" dir="2700000" sx="102000" sy="102000" algn="tl" rotWithShape="0">
              <a:prstClr val="black">
                <a:alpha val="1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>
              <a:solidFill>
                <a:prstClr val="white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  <a:sym typeface="字魂59号-创粗黑" panose="00000500000000000000" pitchFamily="2" charset="-122"/>
            </a:endParaRPr>
          </a:p>
        </p:txBody>
      </p:sp>
      <p:sp>
        <p:nvSpPr>
          <p:cNvPr id="19" name="椭圆 18">
            <a:extLst>
              <a:ext uri="{FF2B5EF4-FFF2-40B4-BE49-F238E27FC236}">
                <a16:creationId xmlns:a16="http://schemas.microsoft.com/office/drawing/2014/main" id="{90983316-7181-462F-A8D4-18C5D991C556}"/>
              </a:ext>
            </a:extLst>
          </p:cNvPr>
          <p:cNvSpPr/>
          <p:nvPr/>
        </p:nvSpPr>
        <p:spPr>
          <a:xfrm>
            <a:off x="2177253" y="1493385"/>
            <a:ext cx="168882" cy="168882"/>
          </a:xfrm>
          <a:prstGeom prst="ellipse">
            <a:avLst/>
          </a:prstGeom>
          <a:solidFill>
            <a:srgbClr val="004578"/>
          </a:solidFill>
          <a:ln>
            <a:noFill/>
          </a:ln>
          <a:effectLst>
            <a:outerShdw blurRad="215900" dir="2700000" sx="102000" sy="102000" algn="tl" rotWithShape="0">
              <a:prstClr val="black">
                <a:alpha val="1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>
              <a:solidFill>
                <a:prstClr val="white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  <a:sym typeface="字魂59号-创粗黑" panose="00000500000000000000" pitchFamily="2" charset="-122"/>
            </a:endParaRPr>
          </a:p>
        </p:txBody>
      </p:sp>
      <p:sp>
        <p:nvSpPr>
          <p:cNvPr id="20" name="椭圆 19">
            <a:extLst>
              <a:ext uri="{FF2B5EF4-FFF2-40B4-BE49-F238E27FC236}">
                <a16:creationId xmlns:a16="http://schemas.microsoft.com/office/drawing/2014/main" id="{0D114FF4-EFCC-42B4-BA60-EEB810192C07}"/>
              </a:ext>
            </a:extLst>
          </p:cNvPr>
          <p:cNvSpPr/>
          <p:nvPr/>
        </p:nvSpPr>
        <p:spPr>
          <a:xfrm>
            <a:off x="9416719" y="6047853"/>
            <a:ext cx="457196" cy="457196"/>
          </a:xfrm>
          <a:prstGeom prst="ellipse">
            <a:avLst/>
          </a:prstGeom>
          <a:solidFill>
            <a:srgbClr val="004578"/>
          </a:solidFill>
          <a:ln>
            <a:noFill/>
          </a:ln>
          <a:effectLst>
            <a:outerShdw blurRad="215900" dir="2700000" sx="102000" sy="102000" algn="tl" rotWithShape="0">
              <a:prstClr val="black">
                <a:alpha val="1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>
              <a:solidFill>
                <a:prstClr val="white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  <a:sym typeface="字魂59号-创粗黑" panose="00000500000000000000" pitchFamily="2" charset="-122"/>
            </a:endParaRPr>
          </a:p>
        </p:txBody>
      </p:sp>
      <p:sp>
        <p:nvSpPr>
          <p:cNvPr id="21" name="椭圆 20">
            <a:extLst>
              <a:ext uri="{FF2B5EF4-FFF2-40B4-BE49-F238E27FC236}">
                <a16:creationId xmlns:a16="http://schemas.microsoft.com/office/drawing/2014/main" id="{D3DB5617-4392-455D-B6DC-FE5FBD2FA0DF}"/>
              </a:ext>
            </a:extLst>
          </p:cNvPr>
          <p:cNvSpPr/>
          <p:nvPr/>
        </p:nvSpPr>
        <p:spPr>
          <a:xfrm>
            <a:off x="10189782" y="5908004"/>
            <a:ext cx="281664" cy="281664"/>
          </a:xfrm>
          <a:prstGeom prst="ellipse">
            <a:avLst/>
          </a:prstGeom>
          <a:solidFill>
            <a:srgbClr val="004578"/>
          </a:solidFill>
          <a:ln>
            <a:noFill/>
          </a:ln>
          <a:effectLst>
            <a:outerShdw blurRad="215900" dir="2700000" sx="102000" sy="102000" algn="tl" rotWithShape="0">
              <a:prstClr val="black">
                <a:alpha val="1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>
              <a:solidFill>
                <a:prstClr val="white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  <a:sym typeface="字魂59号-创粗黑" panose="00000500000000000000" pitchFamily="2" charset="-122"/>
            </a:endParaRPr>
          </a:p>
        </p:txBody>
      </p:sp>
      <p:sp>
        <p:nvSpPr>
          <p:cNvPr id="22" name="椭圆 21">
            <a:extLst>
              <a:ext uri="{FF2B5EF4-FFF2-40B4-BE49-F238E27FC236}">
                <a16:creationId xmlns:a16="http://schemas.microsoft.com/office/drawing/2014/main" id="{52CA3406-D282-47FC-98BF-9BBDEB690502}"/>
              </a:ext>
            </a:extLst>
          </p:cNvPr>
          <p:cNvSpPr/>
          <p:nvPr/>
        </p:nvSpPr>
        <p:spPr>
          <a:xfrm>
            <a:off x="10471446" y="5492984"/>
            <a:ext cx="168882" cy="168882"/>
          </a:xfrm>
          <a:prstGeom prst="ellipse">
            <a:avLst/>
          </a:prstGeom>
          <a:solidFill>
            <a:srgbClr val="004578"/>
          </a:solidFill>
          <a:ln>
            <a:noFill/>
          </a:ln>
          <a:effectLst>
            <a:outerShdw blurRad="215900" dir="2700000" sx="102000" sy="102000" algn="tl" rotWithShape="0">
              <a:prstClr val="black">
                <a:alpha val="1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>
              <a:solidFill>
                <a:prstClr val="white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  <a:sym typeface="字魂59号-创粗黑" panose="00000500000000000000" pitchFamily="2" charset="-122"/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57184F78-5A51-4146-B51A-DCEFB357EEB5}"/>
              </a:ext>
            </a:extLst>
          </p:cNvPr>
          <p:cNvSpPr txBox="1"/>
          <p:nvPr/>
        </p:nvSpPr>
        <p:spPr>
          <a:xfrm>
            <a:off x="3616336" y="393837"/>
            <a:ext cx="49593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457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字魂59号-创粗黑" panose="00000500000000000000" pitchFamily="2" charset="-122"/>
              </a:rPr>
              <a:t>第三部分：</a:t>
            </a:r>
            <a:r>
              <a:rPr lang="zh-CN" altLang="en-US" sz="2400" dirty="0">
                <a:solidFill>
                  <a:srgbClr val="00457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字魂59号-创粗黑" panose="00000500000000000000" pitchFamily="2" charset="-122"/>
              </a:rPr>
              <a:t>总结及收获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4578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字魂59号-创粗黑" panose="00000500000000000000" pitchFamily="2" charset="-122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004578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sym typeface="字魂59号-创粗黑" panose="00000500000000000000" pitchFamily="2" charset="-122"/>
            </a:endParaRPr>
          </a:p>
        </p:txBody>
      </p:sp>
      <p:pic>
        <p:nvPicPr>
          <p:cNvPr id="24" name="图片 2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083" b="91032" l="9915" r="89991">
                        <a14:foregroundMark x1="21252" y1="84897" x2="21252" y2="84897"/>
                        <a14:foregroundMark x1="43833" y1="81298" x2="43833" y2="81298"/>
                        <a14:foregroundMark x1="58159" y1="82124" x2="58159" y2="82124"/>
                        <a14:foregroundMark x1="74526" y1="75162" x2="74526" y2="75162"/>
                        <a14:foregroundMark x1="40702" y1="63481" x2="40702" y2="63481"/>
                        <a14:foregroundMark x1="62856" y1="64012" x2="62856" y2="6401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804944" y="107576"/>
            <a:ext cx="1387056" cy="1115304"/>
          </a:xfrm>
          <a:prstGeom prst="rect">
            <a:avLst/>
          </a:prstGeom>
        </p:spPr>
      </p:pic>
      <p:cxnSp>
        <p:nvCxnSpPr>
          <p:cNvPr id="25" name="直接连接符 24">
            <a:extLst>
              <a:ext uri="{FF2B5EF4-FFF2-40B4-BE49-F238E27FC236}">
                <a16:creationId xmlns:a16="http://schemas.microsoft.com/office/drawing/2014/main" id="{418B9CB8-CDAB-4E1C-82F8-78ED52E4D99A}"/>
              </a:ext>
            </a:extLst>
          </p:cNvPr>
          <p:cNvCxnSpPr>
            <a:cxnSpLocks/>
          </p:cNvCxnSpPr>
          <p:nvPr/>
        </p:nvCxnSpPr>
        <p:spPr>
          <a:xfrm>
            <a:off x="5326650" y="987013"/>
            <a:ext cx="1569450" cy="0"/>
          </a:xfrm>
          <a:prstGeom prst="line">
            <a:avLst/>
          </a:prstGeom>
          <a:ln w="19050">
            <a:solidFill>
              <a:srgbClr val="0045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5866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0CAC41-DEB4-8358-57D4-0FC0E50459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>
            <a:extLst>
              <a:ext uri="{FF2B5EF4-FFF2-40B4-BE49-F238E27FC236}">
                <a16:creationId xmlns:a16="http://schemas.microsoft.com/office/drawing/2014/main" id="{5DE4C8A8-7D2B-7D8D-4D6B-D1A875A6C667}"/>
              </a:ext>
            </a:extLst>
          </p:cNvPr>
          <p:cNvSpPr txBox="1"/>
          <p:nvPr/>
        </p:nvSpPr>
        <p:spPr>
          <a:xfrm>
            <a:off x="2261694" y="1976970"/>
            <a:ext cx="7834806" cy="5116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800" dirty="0">
                <a:solidFill>
                  <a:srgbClr val="1E1411"/>
                </a:solidFill>
                <a:effectLst/>
                <a:latin typeface="AndaleMono" panose="020B0509000000000004" pitchFamily="49" charset="0"/>
              </a:rPr>
              <a:t>[1]</a:t>
            </a:r>
            <a:r>
              <a:rPr lang="zh-CN" altLang="en-US" sz="1800" b="0" dirty="0">
                <a:solidFill>
                  <a:srgbClr val="1E1411"/>
                </a:solidFill>
                <a:effectLst/>
                <a:latin typeface="AdobeSongStd"/>
              </a:rPr>
              <a:t>孙浩</a:t>
            </a:r>
            <a:r>
              <a:rPr lang="en-US" altLang="zh-CN" sz="1800" dirty="0">
                <a:solidFill>
                  <a:srgbClr val="1E1411"/>
                </a:solidFill>
                <a:effectLst/>
                <a:latin typeface="AndaleMono" panose="020B0509000000000004" pitchFamily="49" charset="0"/>
              </a:rPr>
              <a:t>.</a:t>
            </a:r>
            <a:r>
              <a:rPr lang="zh-CN" altLang="en-US" sz="1800" b="0" dirty="0">
                <a:solidFill>
                  <a:srgbClr val="1E1411"/>
                </a:solidFill>
                <a:effectLst/>
                <a:latin typeface="AdobeSongStd"/>
              </a:rPr>
              <a:t>多盘过滤机的技术改造措施及效果</a:t>
            </a:r>
            <a:r>
              <a:rPr lang="en-US" altLang="zh-CN" sz="1800" dirty="0">
                <a:solidFill>
                  <a:srgbClr val="1E1411"/>
                </a:solidFill>
                <a:effectLst/>
                <a:latin typeface="AndaleMono" panose="020B0509000000000004" pitchFamily="49" charset="0"/>
              </a:rPr>
              <a:t>[J].</a:t>
            </a:r>
            <a:r>
              <a:rPr lang="zh-CN" altLang="en-US" sz="1800" b="0" dirty="0">
                <a:solidFill>
                  <a:srgbClr val="1E1411"/>
                </a:solidFill>
                <a:effectLst/>
                <a:latin typeface="AdobeSongStd"/>
              </a:rPr>
              <a:t>中华纸业 </a:t>
            </a:r>
            <a:r>
              <a:rPr lang="en-US" altLang="zh-CN" sz="1800" dirty="0">
                <a:solidFill>
                  <a:srgbClr val="1E1411"/>
                </a:solidFill>
                <a:effectLst/>
                <a:latin typeface="AndaleMono" panose="020B0509000000000004" pitchFamily="49" charset="0"/>
              </a:rPr>
              <a:t>,2025,46(05):106-109. </a:t>
            </a:r>
            <a:endParaRPr lang="zh-CN" altLang="en-US" sz="2000" dirty="0"/>
          </a:p>
          <a:p>
            <a:r>
              <a:rPr lang="en-US" altLang="zh-CN" sz="1800" dirty="0">
                <a:solidFill>
                  <a:srgbClr val="1E1411"/>
                </a:solidFill>
                <a:effectLst/>
                <a:latin typeface="AndaleMono" panose="020B0509000000000004" pitchFamily="49" charset="0"/>
              </a:rPr>
              <a:t>[2]</a:t>
            </a:r>
            <a:r>
              <a:rPr lang="zh-CN" altLang="en-US" sz="1800" b="0" dirty="0">
                <a:solidFill>
                  <a:srgbClr val="1E1411"/>
                </a:solidFill>
                <a:effectLst/>
                <a:latin typeface="AdobeSongStd"/>
              </a:rPr>
              <a:t>陆晓玲</a:t>
            </a:r>
            <a:r>
              <a:rPr lang="en-US" altLang="zh-CN" sz="1800" dirty="0">
                <a:solidFill>
                  <a:srgbClr val="1E1411"/>
                </a:solidFill>
                <a:effectLst/>
                <a:latin typeface="AndaleMono" panose="020B0509000000000004" pitchFamily="49" charset="0"/>
              </a:rPr>
              <a:t>.</a:t>
            </a:r>
            <a:r>
              <a:rPr lang="zh-CN" altLang="en-US" sz="1800" b="0" dirty="0">
                <a:solidFill>
                  <a:srgbClr val="1E1411"/>
                </a:solidFill>
                <a:effectLst/>
                <a:latin typeface="AdobeSongStd"/>
              </a:rPr>
              <a:t>气流含湿对燃机过滤滤材及滤芯性性能影响的研究 </a:t>
            </a:r>
            <a:r>
              <a:rPr lang="en-US" altLang="zh-CN" sz="1800" dirty="0">
                <a:solidFill>
                  <a:srgbClr val="1E1411"/>
                </a:solidFill>
                <a:effectLst/>
                <a:latin typeface="AndaleMono" panose="020B0509000000000004" pitchFamily="49" charset="0"/>
              </a:rPr>
              <a:t>[D].</a:t>
            </a:r>
            <a:r>
              <a:rPr lang="zh-CN" altLang="en-US" sz="1800" b="0" dirty="0">
                <a:solidFill>
                  <a:srgbClr val="1E1411"/>
                </a:solidFill>
                <a:effectLst/>
                <a:latin typeface="AdobeSongStd"/>
              </a:rPr>
              <a:t>中国石油大学</a:t>
            </a:r>
            <a:r>
              <a:rPr lang="en-US" altLang="zh-CN" sz="1800" dirty="0">
                <a:solidFill>
                  <a:srgbClr val="1E1411"/>
                </a:solidFill>
                <a:effectLst/>
                <a:latin typeface="AndaleMono" panose="020B0509000000000004" pitchFamily="49" charset="0"/>
              </a:rPr>
              <a:t>(</a:t>
            </a:r>
            <a:r>
              <a:rPr lang="zh-CN" altLang="en-US" sz="1800" b="0" dirty="0">
                <a:solidFill>
                  <a:srgbClr val="1E1411"/>
                </a:solidFill>
                <a:effectLst/>
                <a:latin typeface="AdobeSongStd"/>
              </a:rPr>
              <a:t>北京</a:t>
            </a:r>
            <a:r>
              <a:rPr lang="en-US" altLang="zh-CN" sz="1800" dirty="0">
                <a:solidFill>
                  <a:srgbClr val="1E1411"/>
                </a:solidFill>
                <a:effectLst/>
                <a:latin typeface="AndaleMono" panose="020B0509000000000004" pitchFamily="49" charset="0"/>
              </a:rPr>
              <a:t>),2019.DOI:10.27643/</a:t>
            </a:r>
            <a:r>
              <a:rPr lang="en-US" altLang="zh-CN" sz="1800" dirty="0" err="1">
                <a:solidFill>
                  <a:srgbClr val="1E1411"/>
                </a:solidFill>
                <a:effectLst/>
                <a:latin typeface="AndaleMono" panose="020B0509000000000004" pitchFamily="49" charset="0"/>
              </a:rPr>
              <a:t>d.cn</a:t>
            </a:r>
            <a:r>
              <a:rPr lang="en-US" altLang="zh-CN" sz="1800" dirty="0">
                <a:solidFill>
                  <a:srgbClr val="1E1411"/>
                </a:solidFill>
                <a:effectLst/>
                <a:latin typeface="AndaleMono" panose="020B0509000000000004" pitchFamily="49" charset="0"/>
              </a:rPr>
              <a:t>- ki.gsybu.2019.001842. </a:t>
            </a:r>
            <a:endParaRPr lang="en-US" altLang="zh-CN" sz="2000" dirty="0"/>
          </a:p>
          <a:p>
            <a:r>
              <a:rPr lang="en-US" altLang="zh-CN" sz="1800" dirty="0">
                <a:solidFill>
                  <a:srgbClr val="1E1411"/>
                </a:solidFill>
                <a:effectLst/>
                <a:latin typeface="AndaleMono" panose="020B0509000000000004" pitchFamily="49" charset="0"/>
              </a:rPr>
              <a:t>[3]</a:t>
            </a:r>
            <a:r>
              <a:rPr lang="zh-CN" altLang="en-US" sz="1800" b="0" dirty="0">
                <a:solidFill>
                  <a:srgbClr val="1E1411"/>
                </a:solidFill>
                <a:effectLst/>
                <a:latin typeface="AdobeSongStd"/>
              </a:rPr>
              <a:t>刘真</a:t>
            </a:r>
            <a:r>
              <a:rPr lang="en-US" altLang="zh-CN" sz="1800" dirty="0">
                <a:solidFill>
                  <a:srgbClr val="1E1411"/>
                </a:solidFill>
                <a:effectLst/>
                <a:latin typeface="AndaleMono" panose="020B0509000000000004" pitchFamily="49" charset="0"/>
              </a:rPr>
              <a:t>,</a:t>
            </a:r>
            <a:r>
              <a:rPr lang="zh-CN" altLang="en-US" sz="1800" b="0" dirty="0">
                <a:solidFill>
                  <a:srgbClr val="1E1411"/>
                </a:solidFill>
                <a:effectLst/>
                <a:latin typeface="AdobeSongStd"/>
              </a:rPr>
              <a:t>李瑜</a:t>
            </a:r>
            <a:r>
              <a:rPr lang="en-US" altLang="zh-CN" sz="1800" dirty="0">
                <a:solidFill>
                  <a:srgbClr val="1E1411"/>
                </a:solidFill>
                <a:effectLst/>
                <a:latin typeface="AndaleMono" panose="020B0509000000000004" pitchFamily="49" charset="0"/>
              </a:rPr>
              <a:t>.HXD3C</a:t>
            </a:r>
            <a:r>
              <a:rPr lang="zh-CN" altLang="en-US" sz="1800" b="0" dirty="0">
                <a:solidFill>
                  <a:srgbClr val="1E1411"/>
                </a:solidFill>
                <a:effectLst/>
                <a:latin typeface="AdobeSongStd"/>
              </a:rPr>
              <a:t>通风冷却系统过滤器自清洁功能研究</a:t>
            </a:r>
            <a:r>
              <a:rPr lang="en-US" altLang="zh-CN" sz="1800" dirty="0">
                <a:solidFill>
                  <a:srgbClr val="1E1411"/>
                </a:solidFill>
                <a:effectLst/>
                <a:latin typeface="AndaleMono" panose="020B0509000000000004" pitchFamily="49" charset="0"/>
              </a:rPr>
              <a:t>[J]. </a:t>
            </a:r>
            <a:r>
              <a:rPr lang="zh-CN" altLang="en-US" sz="1800" b="0" dirty="0">
                <a:solidFill>
                  <a:srgbClr val="1E1411"/>
                </a:solidFill>
                <a:effectLst/>
                <a:latin typeface="AdobeSongStd"/>
              </a:rPr>
              <a:t>科技创新与应用</a:t>
            </a:r>
            <a:r>
              <a:rPr lang="en-US" altLang="zh-CN" sz="1800" dirty="0">
                <a:solidFill>
                  <a:srgbClr val="1E1411"/>
                </a:solidFill>
                <a:effectLst/>
                <a:latin typeface="AndaleMono" panose="020B0509000000000004" pitchFamily="49" charset="0"/>
              </a:rPr>
              <a:t>,2015,(36):62.- DOI:10.19981/j.cn23</a:t>
            </a:r>
            <a:r>
              <a:rPr lang="zh-CN" altLang="en-US" dirty="0">
                <a:solidFill>
                  <a:srgbClr val="1E1411"/>
                </a:solidFill>
                <a:latin typeface="AndaleMono" panose="020B0509000000000004" pitchFamily="49" charset="0"/>
              </a:rPr>
              <a:t> </a:t>
            </a:r>
            <a:r>
              <a:rPr lang="en-US" altLang="zh-CN" sz="1800" dirty="0">
                <a:solidFill>
                  <a:srgbClr val="1E1411"/>
                </a:solidFill>
                <a:effectLst/>
                <a:latin typeface="AndaleMono" panose="020B0509000000000004" pitchFamily="49" charset="0"/>
              </a:rPr>
              <a:t>1581/g3.2015.36.040. </a:t>
            </a:r>
            <a:endParaRPr lang="en-US" altLang="zh-CN" sz="2000" dirty="0"/>
          </a:p>
          <a:p>
            <a:r>
              <a:rPr lang="en-US" altLang="zh-CN" sz="1800" dirty="0">
                <a:solidFill>
                  <a:srgbClr val="1E1411"/>
                </a:solidFill>
                <a:effectLst/>
                <a:latin typeface="AndaleMono" panose="020B0509000000000004" pitchFamily="49" charset="0"/>
              </a:rPr>
              <a:t>[4]</a:t>
            </a:r>
            <a:r>
              <a:rPr lang="zh-CN" altLang="en-US" sz="1800" b="0" dirty="0">
                <a:solidFill>
                  <a:srgbClr val="1E1411"/>
                </a:solidFill>
                <a:effectLst/>
                <a:latin typeface="AdobeSongStd"/>
              </a:rPr>
              <a:t>戴锦鹏</a:t>
            </a:r>
            <a:r>
              <a:rPr lang="en-US" altLang="zh-CN" sz="1800" dirty="0">
                <a:solidFill>
                  <a:srgbClr val="1E1411"/>
                </a:solidFill>
                <a:effectLst/>
                <a:latin typeface="AndaleMono" panose="020B0509000000000004" pitchFamily="49" charset="0"/>
              </a:rPr>
              <a:t>,</a:t>
            </a:r>
            <a:r>
              <a:rPr lang="zh-CN" altLang="en-US" sz="1800" b="0" dirty="0">
                <a:solidFill>
                  <a:srgbClr val="1E1411"/>
                </a:solidFill>
                <a:effectLst/>
                <a:latin typeface="AdobeSongStd"/>
              </a:rPr>
              <a:t>曲云霞</a:t>
            </a:r>
            <a:r>
              <a:rPr lang="en-US" altLang="zh-CN" sz="1800" dirty="0">
                <a:solidFill>
                  <a:srgbClr val="1E1411"/>
                </a:solidFill>
                <a:effectLst/>
                <a:latin typeface="AndaleMono" panose="020B0509000000000004" pitchFamily="49" charset="0"/>
              </a:rPr>
              <a:t>.</a:t>
            </a:r>
            <a:r>
              <a:rPr lang="zh-CN" altLang="en-US" sz="1800" b="0" dirty="0">
                <a:solidFill>
                  <a:srgbClr val="1E1411"/>
                </a:solidFill>
                <a:effectLst/>
                <a:latin typeface="AdobeSongStd"/>
              </a:rPr>
              <a:t>相对湿度对空气净化器颗粒物衰减速率的影 响</a:t>
            </a:r>
            <a:r>
              <a:rPr lang="en-US" altLang="zh-CN" sz="1800" dirty="0">
                <a:solidFill>
                  <a:srgbClr val="1E1411"/>
                </a:solidFill>
                <a:effectLst/>
                <a:latin typeface="AndaleMono" panose="020B0509000000000004" pitchFamily="49" charset="0"/>
              </a:rPr>
              <a:t>[J].</a:t>
            </a:r>
            <a:r>
              <a:rPr lang="zh-CN" altLang="en-US" sz="1800" b="0" dirty="0">
                <a:solidFill>
                  <a:srgbClr val="1E1411"/>
                </a:solidFill>
                <a:effectLst/>
                <a:latin typeface="AdobeSongStd"/>
              </a:rPr>
              <a:t>节能</a:t>
            </a:r>
            <a:r>
              <a:rPr lang="en-US" altLang="zh-CN" sz="1800" dirty="0">
                <a:solidFill>
                  <a:srgbClr val="1E1411"/>
                </a:solidFill>
                <a:effectLst/>
                <a:latin typeface="AndaleMono" panose="020B0509000000000004" pitchFamily="49" charset="0"/>
              </a:rPr>
              <a:t>,2023,42(09):43-46. </a:t>
            </a:r>
            <a:endParaRPr lang="zh-CN" altLang="en-US" sz="2000" dirty="0"/>
          </a:p>
          <a:p>
            <a:r>
              <a:rPr lang="en-US" altLang="zh-CN" sz="1800" dirty="0">
                <a:solidFill>
                  <a:srgbClr val="1E1411"/>
                </a:solidFill>
                <a:effectLst/>
                <a:latin typeface="AndaleMono" panose="020B0509000000000004" pitchFamily="49" charset="0"/>
              </a:rPr>
              <a:t>[5]</a:t>
            </a:r>
            <a:r>
              <a:rPr lang="zh-CN" altLang="en-US" sz="1800" b="0" dirty="0">
                <a:solidFill>
                  <a:srgbClr val="1E1411"/>
                </a:solidFill>
                <a:effectLst/>
                <a:latin typeface="AdobeSongStd"/>
              </a:rPr>
              <a:t>王泽通</a:t>
            </a:r>
            <a:r>
              <a:rPr lang="en-US" altLang="zh-CN" sz="1800" dirty="0">
                <a:solidFill>
                  <a:srgbClr val="1E1411"/>
                </a:solidFill>
                <a:effectLst/>
                <a:latin typeface="AndaleMono" panose="020B0509000000000004" pitchFamily="49" charset="0"/>
              </a:rPr>
              <a:t>.</a:t>
            </a:r>
            <a:r>
              <a:rPr lang="zh-CN" altLang="en-US" sz="1800" b="0" dirty="0">
                <a:solidFill>
                  <a:srgbClr val="1E1411"/>
                </a:solidFill>
                <a:effectLst/>
                <a:latin typeface="AdobeSongStd"/>
              </a:rPr>
              <a:t>空净一体机与传统净化器</a:t>
            </a:r>
            <a:r>
              <a:rPr lang="en-US" altLang="zh-CN" sz="1800" dirty="0">
                <a:solidFill>
                  <a:srgbClr val="1E1411"/>
                </a:solidFill>
                <a:effectLst/>
                <a:latin typeface="AndaleMono" panose="020B0509000000000004" pitchFamily="49" charset="0"/>
              </a:rPr>
              <a:t>PM2.5</a:t>
            </a:r>
            <a:r>
              <a:rPr lang="zh-CN" altLang="en-US" sz="1800" b="0" dirty="0">
                <a:solidFill>
                  <a:srgbClr val="1E1411"/>
                </a:solidFill>
                <a:effectLst/>
                <a:latin typeface="AdobeSongStd"/>
              </a:rPr>
              <a:t>净化效果比较研究 </a:t>
            </a:r>
            <a:r>
              <a:rPr lang="en-US" altLang="zh-CN" sz="1800" dirty="0">
                <a:solidFill>
                  <a:srgbClr val="1E1411"/>
                </a:solidFill>
                <a:effectLst/>
                <a:latin typeface="AndaleMono" panose="020B0509000000000004" pitchFamily="49" charset="0"/>
              </a:rPr>
              <a:t>[D].</a:t>
            </a:r>
            <a:r>
              <a:rPr lang="zh-CN" altLang="en-US" sz="1800" b="0" dirty="0">
                <a:solidFill>
                  <a:srgbClr val="1E1411"/>
                </a:solidFill>
                <a:effectLst/>
                <a:latin typeface="AdobeSongStd"/>
              </a:rPr>
              <a:t>天津商业大学</a:t>
            </a:r>
            <a:r>
              <a:rPr lang="en-US" altLang="zh-CN" sz="1800" dirty="0">
                <a:solidFill>
                  <a:srgbClr val="1E1411"/>
                </a:solidFill>
                <a:effectLst/>
                <a:latin typeface="AndaleMono" panose="020B0509000000000004" pitchFamily="49" charset="0"/>
              </a:rPr>
              <a:t>,2023.DOI:10.27362/</a:t>
            </a:r>
            <a:r>
              <a:rPr lang="en-US" altLang="zh-CN" sz="1800" dirty="0" err="1">
                <a:solidFill>
                  <a:srgbClr val="1E1411"/>
                </a:solidFill>
                <a:effectLst/>
                <a:latin typeface="AndaleMono" panose="020B0509000000000004" pitchFamily="49" charset="0"/>
              </a:rPr>
              <a:t>d.cn</a:t>
            </a:r>
            <a:r>
              <a:rPr lang="en-US" altLang="zh-CN" sz="1800" dirty="0">
                <a:solidFill>
                  <a:srgbClr val="1E1411"/>
                </a:solidFill>
                <a:effectLst/>
                <a:latin typeface="AndaleMono" panose="020B0509000000000004" pitchFamily="49" charset="0"/>
              </a:rPr>
              <a:t>- ki.gtsxy.2023.000109. </a:t>
            </a:r>
            <a:endParaRPr lang="en-US" altLang="zh-CN" sz="2000" dirty="0"/>
          </a:p>
          <a:p>
            <a:r>
              <a:rPr lang="en-US" altLang="zh-CN" sz="1800" dirty="0">
                <a:solidFill>
                  <a:srgbClr val="1E1411"/>
                </a:solidFill>
                <a:effectLst/>
                <a:latin typeface="AndaleMono" panose="020B0509000000000004" pitchFamily="49" charset="0"/>
              </a:rPr>
              <a:t>[6]</a:t>
            </a:r>
            <a:r>
              <a:rPr lang="zh-CN" altLang="en-US" sz="1800" b="0" dirty="0">
                <a:solidFill>
                  <a:srgbClr val="1E1411"/>
                </a:solidFill>
                <a:effectLst/>
                <a:latin typeface="AdobeSongStd"/>
              </a:rPr>
              <a:t>刘畅</a:t>
            </a:r>
            <a:r>
              <a:rPr lang="en-US" altLang="zh-CN" sz="1800" dirty="0">
                <a:solidFill>
                  <a:srgbClr val="1E1411"/>
                </a:solidFill>
                <a:effectLst/>
                <a:latin typeface="AndaleMono" panose="020B0509000000000004" pitchFamily="49" charset="0"/>
              </a:rPr>
              <a:t>.</a:t>
            </a:r>
            <a:r>
              <a:rPr lang="zh-CN" altLang="en-US" sz="1800" b="0" dirty="0">
                <a:solidFill>
                  <a:srgbClr val="1E1411"/>
                </a:solidFill>
                <a:effectLst/>
                <a:latin typeface="AdobeSongStd"/>
              </a:rPr>
              <a:t>基于形态仿生设计理论的吸尘器造型设计与研究</a:t>
            </a:r>
            <a:r>
              <a:rPr lang="en-US" altLang="zh-CN" sz="1800" dirty="0">
                <a:solidFill>
                  <a:srgbClr val="1E1411"/>
                </a:solidFill>
                <a:effectLst/>
                <a:latin typeface="AndaleMono" panose="020B0509000000000004" pitchFamily="49" charset="0"/>
              </a:rPr>
              <a:t>[D]. </a:t>
            </a:r>
            <a:r>
              <a:rPr lang="zh-CN" altLang="en-US" sz="1800" b="0" dirty="0">
                <a:solidFill>
                  <a:srgbClr val="1E1411"/>
                </a:solidFill>
                <a:effectLst/>
                <a:latin typeface="AdobeSongStd"/>
              </a:rPr>
              <a:t>长春工业大学</a:t>
            </a:r>
            <a:r>
              <a:rPr lang="en-US" altLang="zh-CN" sz="1800" dirty="0">
                <a:solidFill>
                  <a:srgbClr val="1E1411"/>
                </a:solidFill>
                <a:effectLst/>
                <a:latin typeface="AndaleMono" panose="020B0509000000000004" pitchFamily="49" charset="0"/>
              </a:rPr>
              <a:t>,2024.DOI:10.27805/d.cnki.gccgy.2024.001 </a:t>
            </a:r>
            <a:endParaRPr lang="en-US" altLang="zh-CN" sz="2000" dirty="0"/>
          </a:p>
          <a:p>
            <a:r>
              <a:rPr lang="en-US" altLang="zh-CN" sz="1800" dirty="0">
                <a:solidFill>
                  <a:srgbClr val="1E1411"/>
                </a:solidFill>
                <a:effectLst/>
                <a:latin typeface="AndaleMono" panose="020B0509000000000004" pitchFamily="49" charset="0"/>
              </a:rPr>
              <a:t>[7]</a:t>
            </a:r>
            <a:r>
              <a:rPr lang="zh-CN" altLang="en-US" sz="1800" b="0" dirty="0">
                <a:solidFill>
                  <a:srgbClr val="1E1411"/>
                </a:solidFill>
                <a:effectLst/>
                <a:latin typeface="AdobeSongStd"/>
              </a:rPr>
              <a:t>盛俭发</a:t>
            </a:r>
            <a:r>
              <a:rPr lang="en-US" altLang="zh-CN" sz="1800" dirty="0">
                <a:solidFill>
                  <a:srgbClr val="1E1411"/>
                </a:solidFill>
                <a:effectLst/>
                <a:latin typeface="AndaleMono" panose="020B0509000000000004" pitchFamily="49" charset="0"/>
              </a:rPr>
              <a:t>,</a:t>
            </a:r>
            <a:r>
              <a:rPr lang="zh-CN" altLang="en-US" sz="1800" b="0" dirty="0">
                <a:solidFill>
                  <a:srgbClr val="1E1411"/>
                </a:solidFill>
                <a:effectLst/>
                <a:latin typeface="AdobeSongStd"/>
              </a:rPr>
              <a:t>徐泓</a:t>
            </a:r>
            <a:r>
              <a:rPr lang="en-US" altLang="zh-CN" sz="1800" dirty="0">
                <a:solidFill>
                  <a:srgbClr val="1E1411"/>
                </a:solidFill>
                <a:effectLst/>
                <a:latin typeface="AndaleMono" panose="020B0509000000000004" pitchFamily="49" charset="0"/>
              </a:rPr>
              <a:t>.</a:t>
            </a:r>
            <a:r>
              <a:rPr lang="zh-CN" altLang="en-US" sz="1800" b="0" dirty="0">
                <a:solidFill>
                  <a:srgbClr val="1E1411"/>
                </a:solidFill>
                <a:effectLst/>
                <a:latin typeface="AdobeSongStd"/>
              </a:rPr>
              <a:t>数字化实验在干燥剂干燥性能研究中的应用 </a:t>
            </a:r>
            <a:r>
              <a:rPr lang="en-US" altLang="zh-CN" sz="1800" dirty="0">
                <a:solidFill>
                  <a:srgbClr val="1E1411"/>
                </a:solidFill>
                <a:effectLst/>
                <a:latin typeface="AndaleMono" panose="020B0509000000000004" pitchFamily="49" charset="0"/>
              </a:rPr>
              <a:t>[J].</a:t>
            </a:r>
            <a:r>
              <a:rPr lang="zh-CN" altLang="en-US" sz="1800" b="0" dirty="0">
                <a:solidFill>
                  <a:srgbClr val="1E1411"/>
                </a:solidFill>
                <a:effectLst/>
                <a:latin typeface="AdobeSongStd"/>
              </a:rPr>
              <a:t>化学教与学</a:t>
            </a:r>
            <a:r>
              <a:rPr lang="en-US" altLang="zh-CN" sz="1800" dirty="0">
                <a:solidFill>
                  <a:srgbClr val="1E1411"/>
                </a:solidFill>
                <a:effectLst/>
                <a:latin typeface="AndaleMono" panose="020B0509000000000004" pitchFamily="49" charset="0"/>
              </a:rPr>
              <a:t>,2021,(15):85-87+68.227. </a:t>
            </a:r>
            <a:endParaRPr lang="zh-CN" altLang="en-US" sz="2000" dirty="0"/>
          </a:p>
          <a:p>
            <a:pPr marL="342900" indent="-342900">
              <a:lnSpc>
                <a:spcPct val="150000"/>
              </a:lnSpc>
              <a:buAutoNum type="arabicPeriod"/>
            </a:pP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: 圆角 9">
            <a:extLst>
              <a:ext uri="{FF2B5EF4-FFF2-40B4-BE49-F238E27FC236}">
                <a16:creationId xmlns:a16="http://schemas.microsoft.com/office/drawing/2014/main" id="{38DF3A15-C690-D405-08CB-E1C5CC920B4A}"/>
              </a:ext>
            </a:extLst>
          </p:cNvPr>
          <p:cNvSpPr/>
          <p:nvPr/>
        </p:nvSpPr>
        <p:spPr>
          <a:xfrm>
            <a:off x="1828514" y="1800706"/>
            <a:ext cx="8534972" cy="4488582"/>
          </a:xfrm>
          <a:prstGeom prst="roundRect">
            <a:avLst/>
          </a:prstGeom>
          <a:noFill/>
          <a:ln w="25400">
            <a:solidFill>
              <a:srgbClr val="0045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pitchFamily="2" charset="-122"/>
              <a:ea typeface="字魂59号-创粗黑" panose="00000500000000000000" pitchFamily="2" charset="-122"/>
              <a:sym typeface="字魂59号-创粗黑" panose="00000500000000000000" pitchFamily="2" charset="-122"/>
            </a:endParaRPr>
          </a:p>
        </p:txBody>
      </p:sp>
      <p:sp>
        <p:nvSpPr>
          <p:cNvPr id="17" name="椭圆 16">
            <a:extLst>
              <a:ext uri="{FF2B5EF4-FFF2-40B4-BE49-F238E27FC236}">
                <a16:creationId xmlns:a16="http://schemas.microsoft.com/office/drawing/2014/main" id="{4C8908C2-5611-0084-DB83-39C02D3B94D3}"/>
              </a:ext>
            </a:extLst>
          </p:cNvPr>
          <p:cNvSpPr/>
          <p:nvPr/>
        </p:nvSpPr>
        <p:spPr>
          <a:xfrm>
            <a:off x="1263358" y="1908405"/>
            <a:ext cx="457196" cy="457196"/>
          </a:xfrm>
          <a:prstGeom prst="ellipse">
            <a:avLst/>
          </a:prstGeom>
          <a:solidFill>
            <a:srgbClr val="004578"/>
          </a:solidFill>
          <a:ln>
            <a:noFill/>
          </a:ln>
          <a:effectLst>
            <a:outerShdw blurRad="215900" dir="2700000" sx="102000" sy="102000" algn="tl" rotWithShape="0">
              <a:prstClr val="black">
                <a:alpha val="1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>
              <a:solidFill>
                <a:prstClr val="white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  <a:sym typeface="字魂59号-创粗黑" panose="00000500000000000000" pitchFamily="2" charset="-122"/>
            </a:endParaRPr>
          </a:p>
        </p:txBody>
      </p:sp>
      <p:sp>
        <p:nvSpPr>
          <p:cNvPr id="18" name="椭圆 17">
            <a:extLst>
              <a:ext uri="{FF2B5EF4-FFF2-40B4-BE49-F238E27FC236}">
                <a16:creationId xmlns:a16="http://schemas.microsoft.com/office/drawing/2014/main" id="{540ECF50-0F81-4C1D-BB38-AC8559924D86}"/>
              </a:ext>
            </a:extLst>
          </p:cNvPr>
          <p:cNvSpPr/>
          <p:nvPr/>
        </p:nvSpPr>
        <p:spPr>
          <a:xfrm>
            <a:off x="1579722" y="1436994"/>
            <a:ext cx="281664" cy="281664"/>
          </a:xfrm>
          <a:prstGeom prst="ellipse">
            <a:avLst/>
          </a:prstGeom>
          <a:solidFill>
            <a:srgbClr val="004578"/>
          </a:solidFill>
          <a:ln>
            <a:noFill/>
          </a:ln>
          <a:effectLst>
            <a:outerShdw blurRad="215900" dir="2700000" sx="102000" sy="102000" algn="tl" rotWithShape="0">
              <a:prstClr val="black">
                <a:alpha val="1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>
              <a:solidFill>
                <a:prstClr val="white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  <a:sym typeface="字魂59号-创粗黑" panose="00000500000000000000" pitchFamily="2" charset="-122"/>
            </a:endParaRPr>
          </a:p>
        </p:txBody>
      </p:sp>
      <p:sp>
        <p:nvSpPr>
          <p:cNvPr id="19" name="椭圆 18">
            <a:extLst>
              <a:ext uri="{FF2B5EF4-FFF2-40B4-BE49-F238E27FC236}">
                <a16:creationId xmlns:a16="http://schemas.microsoft.com/office/drawing/2014/main" id="{644E3996-728A-41BE-B1B8-AA4F72E5DC31}"/>
              </a:ext>
            </a:extLst>
          </p:cNvPr>
          <p:cNvSpPr/>
          <p:nvPr/>
        </p:nvSpPr>
        <p:spPr>
          <a:xfrm>
            <a:off x="2177253" y="1493385"/>
            <a:ext cx="168882" cy="168882"/>
          </a:xfrm>
          <a:prstGeom prst="ellipse">
            <a:avLst/>
          </a:prstGeom>
          <a:solidFill>
            <a:srgbClr val="004578"/>
          </a:solidFill>
          <a:ln>
            <a:noFill/>
          </a:ln>
          <a:effectLst>
            <a:outerShdw blurRad="215900" dir="2700000" sx="102000" sy="102000" algn="tl" rotWithShape="0">
              <a:prstClr val="black">
                <a:alpha val="1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>
              <a:solidFill>
                <a:prstClr val="white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  <a:sym typeface="字魂59号-创粗黑" panose="00000500000000000000" pitchFamily="2" charset="-122"/>
            </a:endParaRPr>
          </a:p>
        </p:txBody>
      </p:sp>
      <p:sp>
        <p:nvSpPr>
          <p:cNvPr id="20" name="椭圆 19">
            <a:extLst>
              <a:ext uri="{FF2B5EF4-FFF2-40B4-BE49-F238E27FC236}">
                <a16:creationId xmlns:a16="http://schemas.microsoft.com/office/drawing/2014/main" id="{0B83597C-D644-F561-D14D-1F0045F80E86}"/>
              </a:ext>
            </a:extLst>
          </p:cNvPr>
          <p:cNvSpPr/>
          <p:nvPr/>
        </p:nvSpPr>
        <p:spPr>
          <a:xfrm>
            <a:off x="9701708" y="6348984"/>
            <a:ext cx="457196" cy="457196"/>
          </a:xfrm>
          <a:prstGeom prst="ellipse">
            <a:avLst/>
          </a:prstGeom>
          <a:solidFill>
            <a:srgbClr val="004578"/>
          </a:solidFill>
          <a:ln>
            <a:noFill/>
          </a:ln>
          <a:effectLst>
            <a:outerShdw blurRad="215900" dir="2700000" sx="102000" sy="102000" algn="tl" rotWithShape="0">
              <a:prstClr val="black">
                <a:alpha val="1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>
              <a:solidFill>
                <a:prstClr val="white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  <a:sym typeface="字魂59号-创粗黑" panose="00000500000000000000" pitchFamily="2" charset="-122"/>
            </a:endParaRPr>
          </a:p>
        </p:txBody>
      </p:sp>
      <p:sp>
        <p:nvSpPr>
          <p:cNvPr id="21" name="椭圆 20">
            <a:extLst>
              <a:ext uri="{FF2B5EF4-FFF2-40B4-BE49-F238E27FC236}">
                <a16:creationId xmlns:a16="http://schemas.microsoft.com/office/drawing/2014/main" id="{8A4F605C-65E1-432D-58A6-07C16E3B47EB}"/>
              </a:ext>
            </a:extLst>
          </p:cNvPr>
          <p:cNvSpPr/>
          <p:nvPr/>
        </p:nvSpPr>
        <p:spPr>
          <a:xfrm>
            <a:off x="10474771" y="6209135"/>
            <a:ext cx="281664" cy="281664"/>
          </a:xfrm>
          <a:prstGeom prst="ellipse">
            <a:avLst/>
          </a:prstGeom>
          <a:solidFill>
            <a:srgbClr val="004578"/>
          </a:solidFill>
          <a:ln>
            <a:noFill/>
          </a:ln>
          <a:effectLst>
            <a:outerShdw blurRad="215900" dir="2700000" sx="102000" sy="102000" algn="tl" rotWithShape="0">
              <a:prstClr val="black">
                <a:alpha val="1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>
              <a:solidFill>
                <a:prstClr val="white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  <a:sym typeface="字魂59号-创粗黑" panose="00000500000000000000" pitchFamily="2" charset="-122"/>
            </a:endParaRPr>
          </a:p>
        </p:txBody>
      </p:sp>
      <p:sp>
        <p:nvSpPr>
          <p:cNvPr id="22" name="椭圆 21">
            <a:extLst>
              <a:ext uri="{FF2B5EF4-FFF2-40B4-BE49-F238E27FC236}">
                <a16:creationId xmlns:a16="http://schemas.microsoft.com/office/drawing/2014/main" id="{E3C944AC-D9E3-303D-29BA-530388C1E0C8}"/>
              </a:ext>
            </a:extLst>
          </p:cNvPr>
          <p:cNvSpPr/>
          <p:nvPr/>
        </p:nvSpPr>
        <p:spPr>
          <a:xfrm>
            <a:off x="10756435" y="5794115"/>
            <a:ext cx="168882" cy="168882"/>
          </a:xfrm>
          <a:prstGeom prst="ellipse">
            <a:avLst/>
          </a:prstGeom>
          <a:solidFill>
            <a:srgbClr val="004578"/>
          </a:solidFill>
          <a:ln>
            <a:noFill/>
          </a:ln>
          <a:effectLst>
            <a:outerShdw blurRad="215900" dir="2700000" sx="102000" sy="102000" algn="tl" rotWithShape="0">
              <a:prstClr val="black">
                <a:alpha val="1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>
              <a:solidFill>
                <a:prstClr val="white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  <a:sym typeface="字魂59号-创粗黑" panose="00000500000000000000" pitchFamily="2" charset="-122"/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C7E051B0-1A16-8B40-7464-84DED7EBC880}"/>
              </a:ext>
            </a:extLst>
          </p:cNvPr>
          <p:cNvSpPr txBox="1"/>
          <p:nvPr/>
        </p:nvSpPr>
        <p:spPr>
          <a:xfrm>
            <a:off x="3616336" y="393837"/>
            <a:ext cx="49593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457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字魂59号-创粗黑" panose="00000500000000000000" pitchFamily="2" charset="-122"/>
              </a:rPr>
              <a:t>第三部分：</a:t>
            </a:r>
            <a:r>
              <a:rPr lang="zh-CN" altLang="en-US" sz="2400" dirty="0">
                <a:solidFill>
                  <a:srgbClr val="00457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字魂59号-创粗黑" panose="00000500000000000000" pitchFamily="2" charset="-122"/>
              </a:rPr>
              <a:t>总结及收获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4578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字魂59号-创粗黑" panose="00000500000000000000" pitchFamily="2" charset="-122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004578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sym typeface="字魂59号-创粗黑" panose="00000500000000000000" pitchFamily="2" charset="-122"/>
            </a:endParaRPr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725D234F-C695-E369-FD2D-5680920F08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083" b="91032" l="9915" r="89991">
                        <a14:foregroundMark x1="21252" y1="84897" x2="21252" y2="84897"/>
                        <a14:foregroundMark x1="43833" y1="81298" x2="43833" y2="81298"/>
                        <a14:foregroundMark x1="58159" y1="82124" x2="58159" y2="82124"/>
                        <a14:foregroundMark x1="74526" y1="75162" x2="74526" y2="75162"/>
                        <a14:foregroundMark x1="40702" y1="63481" x2="40702" y2="63481"/>
                        <a14:foregroundMark x1="62856" y1="64012" x2="62856" y2="6401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804944" y="107576"/>
            <a:ext cx="1387056" cy="1115304"/>
          </a:xfrm>
          <a:prstGeom prst="rect">
            <a:avLst/>
          </a:prstGeom>
        </p:spPr>
      </p:pic>
      <p:cxnSp>
        <p:nvCxnSpPr>
          <p:cNvPr id="25" name="直接连接符 24">
            <a:extLst>
              <a:ext uri="{FF2B5EF4-FFF2-40B4-BE49-F238E27FC236}">
                <a16:creationId xmlns:a16="http://schemas.microsoft.com/office/drawing/2014/main" id="{6C41023E-E05B-AA57-CB51-97BB99D9ADA6}"/>
              </a:ext>
            </a:extLst>
          </p:cNvPr>
          <p:cNvCxnSpPr>
            <a:cxnSpLocks/>
          </p:cNvCxnSpPr>
          <p:nvPr/>
        </p:nvCxnSpPr>
        <p:spPr>
          <a:xfrm>
            <a:off x="5326650" y="987013"/>
            <a:ext cx="1569450" cy="0"/>
          </a:xfrm>
          <a:prstGeom prst="line">
            <a:avLst/>
          </a:prstGeom>
          <a:ln w="19050">
            <a:solidFill>
              <a:srgbClr val="0045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文本框 1">
            <a:extLst>
              <a:ext uri="{FF2B5EF4-FFF2-40B4-BE49-F238E27FC236}">
                <a16:creationId xmlns:a16="http://schemas.microsoft.com/office/drawing/2014/main" id="{6FB603EF-3737-2507-4801-C12ADADF1754}"/>
              </a:ext>
            </a:extLst>
          </p:cNvPr>
          <p:cNvSpPr txBox="1"/>
          <p:nvPr/>
        </p:nvSpPr>
        <p:spPr>
          <a:xfrm>
            <a:off x="3699433" y="1198881"/>
            <a:ext cx="4959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457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字魂59号-创粗黑" panose="00000500000000000000" pitchFamily="2" charset="-122"/>
              </a:rPr>
              <a:t>参考文献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004578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sym typeface="字魂59号-创粗黑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74385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直接连接符 11">
            <a:extLst>
              <a:ext uri="{FF2B5EF4-FFF2-40B4-BE49-F238E27FC236}">
                <a16:creationId xmlns:a16="http://schemas.microsoft.com/office/drawing/2014/main" id="{2B5F9587-4CFB-4363-9AD0-736F03B41A63}"/>
              </a:ext>
            </a:extLst>
          </p:cNvPr>
          <p:cNvCxnSpPr>
            <a:cxnSpLocks/>
          </p:cNvCxnSpPr>
          <p:nvPr/>
        </p:nvCxnSpPr>
        <p:spPr>
          <a:xfrm>
            <a:off x="2128838" y="2620300"/>
            <a:ext cx="7848000" cy="0"/>
          </a:xfrm>
          <a:prstGeom prst="line">
            <a:avLst/>
          </a:prstGeom>
          <a:ln w="19050">
            <a:solidFill>
              <a:srgbClr val="0045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本框 13">
            <a:extLst>
              <a:ext uri="{FF2B5EF4-FFF2-40B4-BE49-F238E27FC236}">
                <a16:creationId xmlns:a16="http://schemas.microsoft.com/office/drawing/2014/main" id="{B8DECB90-59F5-48D2-873F-9773CB178071}"/>
              </a:ext>
            </a:extLst>
          </p:cNvPr>
          <p:cNvSpPr txBox="1"/>
          <p:nvPr/>
        </p:nvSpPr>
        <p:spPr>
          <a:xfrm>
            <a:off x="1979405" y="3093077"/>
            <a:ext cx="82080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5400" dirty="0">
                <a:solidFill>
                  <a:srgbClr val="00457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字魂59号-创粗黑" panose="00000500000000000000" pitchFamily="2" charset="-122"/>
              </a:rPr>
              <a:t>感谢各位老师点评指正</a:t>
            </a:r>
            <a:endParaRPr kumimoji="0" lang="zh-CN" altLang="en-US" sz="5400" b="0" i="0" u="none" strike="noStrike" kern="1200" cap="none" spc="0" normalizeH="0" baseline="0" noProof="0" dirty="0">
              <a:ln>
                <a:noFill/>
              </a:ln>
              <a:solidFill>
                <a:srgbClr val="004578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字魂59号-创粗黑" panose="00000500000000000000" pitchFamily="2" charset="-122"/>
            </a:endParaRPr>
          </a:p>
        </p:txBody>
      </p: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7134FBB8-2207-4766-A8A9-0211878451AF}"/>
              </a:ext>
            </a:extLst>
          </p:cNvPr>
          <p:cNvCxnSpPr>
            <a:cxnSpLocks/>
          </p:cNvCxnSpPr>
          <p:nvPr/>
        </p:nvCxnSpPr>
        <p:spPr>
          <a:xfrm>
            <a:off x="2128838" y="4543283"/>
            <a:ext cx="7848000" cy="0"/>
          </a:xfrm>
          <a:prstGeom prst="line">
            <a:avLst/>
          </a:prstGeom>
          <a:ln w="19050">
            <a:solidFill>
              <a:srgbClr val="0045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>
            <a:extLst>
              <a:ext uri="{FF2B5EF4-FFF2-40B4-BE49-F238E27FC236}">
                <a16:creationId xmlns:a16="http://schemas.microsoft.com/office/drawing/2014/main" id="{2C25B185-96DC-4151-9A0F-6544C96E90E6}"/>
              </a:ext>
            </a:extLst>
          </p:cNvPr>
          <p:cNvCxnSpPr>
            <a:cxnSpLocks/>
          </p:cNvCxnSpPr>
          <p:nvPr/>
        </p:nvCxnSpPr>
        <p:spPr>
          <a:xfrm>
            <a:off x="476250" y="5986596"/>
            <a:ext cx="533944" cy="0"/>
          </a:xfrm>
          <a:prstGeom prst="line">
            <a:avLst/>
          </a:prstGeom>
          <a:ln w="28575">
            <a:solidFill>
              <a:srgbClr val="0045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本框 19">
            <a:extLst>
              <a:ext uri="{FF2B5EF4-FFF2-40B4-BE49-F238E27FC236}">
                <a16:creationId xmlns:a16="http://schemas.microsoft.com/office/drawing/2014/main" id="{3E288234-BA58-4DD3-B732-96F0DB4DFAC7}"/>
              </a:ext>
            </a:extLst>
          </p:cNvPr>
          <p:cNvSpPr txBox="1"/>
          <p:nvPr/>
        </p:nvSpPr>
        <p:spPr>
          <a:xfrm>
            <a:off x="381000" y="6062796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字魂59号-创粗黑" panose="00000500000000000000" pitchFamily="2" charset="-122"/>
              </a:rPr>
              <a:t>2025.6.5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字魂59号-创粗黑" panose="00000500000000000000" pitchFamily="2" charset="-122"/>
            </a:endParaRPr>
          </a:p>
        </p:txBody>
      </p:sp>
      <p:cxnSp>
        <p:nvCxnSpPr>
          <p:cNvPr id="22" name="直接连接符 21">
            <a:extLst>
              <a:ext uri="{FF2B5EF4-FFF2-40B4-BE49-F238E27FC236}">
                <a16:creationId xmlns:a16="http://schemas.microsoft.com/office/drawing/2014/main" id="{D07B1E3D-65B3-4957-8AB2-E8CCAB6EFDF7}"/>
              </a:ext>
            </a:extLst>
          </p:cNvPr>
          <p:cNvCxnSpPr>
            <a:cxnSpLocks/>
          </p:cNvCxnSpPr>
          <p:nvPr/>
        </p:nvCxnSpPr>
        <p:spPr>
          <a:xfrm>
            <a:off x="11203390" y="5981825"/>
            <a:ext cx="533944" cy="0"/>
          </a:xfrm>
          <a:prstGeom prst="line">
            <a:avLst/>
          </a:prstGeom>
          <a:ln w="28575">
            <a:solidFill>
              <a:srgbClr val="0045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文本框 22">
            <a:extLst>
              <a:ext uri="{FF2B5EF4-FFF2-40B4-BE49-F238E27FC236}">
                <a16:creationId xmlns:a16="http://schemas.microsoft.com/office/drawing/2014/main" id="{D27E696C-8169-4143-9140-A26A90133493}"/>
              </a:ext>
            </a:extLst>
          </p:cNvPr>
          <p:cNvSpPr txBox="1"/>
          <p:nvPr/>
        </p:nvSpPr>
        <p:spPr>
          <a:xfrm>
            <a:off x="9047181" y="6062796"/>
            <a:ext cx="30083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字魂59号-创粗黑" panose="00000500000000000000" pitchFamily="2" charset="-122"/>
              </a:rPr>
              <a:t>20248225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字魂59号-创粗黑" panose="00000500000000000000" pitchFamily="2" charset="-122"/>
              </a:rPr>
              <a:t>庄逸宸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字魂59号-创粗黑" panose="00000500000000000000" pitchFamily="2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083" b="91032" l="9915" r="89991">
                        <a14:foregroundMark x1="21252" y1="84897" x2="21252" y2="84897"/>
                        <a14:foregroundMark x1="43833" y1="81298" x2="43833" y2="81298"/>
                        <a14:foregroundMark x1="58159" y1="82124" x2="58159" y2="82124"/>
                        <a14:foregroundMark x1="74526" y1="75162" x2="74526" y2="75162"/>
                        <a14:foregroundMark x1="40702" y1="63481" x2="40702" y2="63481"/>
                        <a14:foregroundMark x1="62856" y1="64012" x2="62856" y2="6401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15309" y="1100788"/>
            <a:ext cx="1736279" cy="1396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D86AB40A-A74A-46C7-8AA3-569B6541296D}"/>
              </a:ext>
            </a:extLst>
          </p:cNvPr>
          <p:cNvSpPr/>
          <p:nvPr/>
        </p:nvSpPr>
        <p:spPr>
          <a:xfrm>
            <a:off x="0" y="0"/>
            <a:ext cx="3919525" cy="6858000"/>
          </a:xfrm>
          <a:prstGeom prst="rect">
            <a:avLst/>
          </a:prstGeom>
          <a:solidFill>
            <a:srgbClr val="0045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sym typeface="字魂59号-创粗黑" panose="00000500000000000000" pitchFamily="2" charset="-122"/>
            </a:endParaRPr>
          </a:p>
        </p:txBody>
      </p: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1407D250-B046-432D-931B-819278BD4D71}"/>
              </a:ext>
            </a:extLst>
          </p:cNvPr>
          <p:cNvGrpSpPr/>
          <p:nvPr/>
        </p:nvGrpSpPr>
        <p:grpSpPr>
          <a:xfrm>
            <a:off x="774703" y="2338925"/>
            <a:ext cx="2305382" cy="1565957"/>
            <a:chOff x="758661" y="1328277"/>
            <a:chExt cx="2305382" cy="1565957"/>
          </a:xfrm>
        </p:grpSpPr>
        <p:sp>
          <p:nvSpPr>
            <p:cNvPr id="6" name="文本框 5">
              <a:extLst>
                <a:ext uri="{FF2B5EF4-FFF2-40B4-BE49-F238E27FC236}">
                  <a16:creationId xmlns:a16="http://schemas.microsoft.com/office/drawing/2014/main" id="{6A6CE1AD-E291-4A32-ACA5-C1ED27E1DED8}"/>
                </a:ext>
              </a:extLst>
            </p:cNvPr>
            <p:cNvSpPr txBox="1"/>
            <p:nvPr/>
          </p:nvSpPr>
          <p:spPr>
            <a:xfrm>
              <a:off x="758661" y="1328277"/>
              <a:ext cx="1631611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di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字魂59号-创粗黑" panose="00000500000000000000" pitchFamily="2" charset="-122"/>
                </a:rPr>
                <a:t>目录</a:t>
              </a:r>
            </a:p>
          </p:txBody>
        </p:sp>
        <p:sp>
          <p:nvSpPr>
            <p:cNvPr id="9" name="文本框 8">
              <a:extLst>
                <a:ext uri="{FF2B5EF4-FFF2-40B4-BE49-F238E27FC236}">
                  <a16:creationId xmlns:a16="http://schemas.microsoft.com/office/drawing/2014/main" id="{A166616B-8DC4-4EE7-8226-61677D9E22B2}"/>
                </a:ext>
              </a:extLst>
            </p:cNvPr>
            <p:cNvSpPr txBox="1"/>
            <p:nvPr/>
          </p:nvSpPr>
          <p:spPr>
            <a:xfrm>
              <a:off x="822829" y="2242678"/>
              <a:ext cx="224121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di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字魂59号-创粗黑" panose="00000500000000000000" pitchFamily="2" charset="-122"/>
                </a:rPr>
                <a:t>CONTENTS</a:t>
              </a:r>
              <a:endPara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字魂59号-创粗黑" panose="00000500000000000000" pitchFamily="2" charset="-122"/>
              </a:endParaRPr>
            </a:p>
          </p:txBody>
        </p:sp>
        <p:cxnSp>
          <p:nvCxnSpPr>
            <p:cNvPr id="10" name="直接连接符 9">
              <a:extLst>
                <a:ext uri="{FF2B5EF4-FFF2-40B4-BE49-F238E27FC236}">
                  <a16:creationId xmlns:a16="http://schemas.microsoft.com/office/drawing/2014/main" id="{B0CC6B6F-07E0-4755-818A-4112E1844C52}"/>
                </a:ext>
              </a:extLst>
            </p:cNvPr>
            <p:cNvCxnSpPr>
              <a:cxnSpLocks/>
            </p:cNvCxnSpPr>
            <p:nvPr/>
          </p:nvCxnSpPr>
          <p:spPr>
            <a:xfrm>
              <a:off x="925429" y="2894234"/>
              <a:ext cx="325855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B0AE37B8-40C0-4667-BDD2-2987F061CFCA}"/>
              </a:ext>
            </a:extLst>
          </p:cNvPr>
          <p:cNvGrpSpPr/>
          <p:nvPr/>
        </p:nvGrpSpPr>
        <p:grpSpPr>
          <a:xfrm>
            <a:off x="4782151" y="1892954"/>
            <a:ext cx="463473" cy="3176856"/>
            <a:chOff x="5855368" y="980316"/>
            <a:chExt cx="463473" cy="3176856"/>
          </a:xfrm>
          <a:solidFill>
            <a:srgbClr val="004578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3" name="椭圆 12">
              <a:extLst>
                <a:ext uri="{FF2B5EF4-FFF2-40B4-BE49-F238E27FC236}">
                  <a16:creationId xmlns:a16="http://schemas.microsoft.com/office/drawing/2014/main" id="{B5E2B5B6-A674-4CF6-99C6-1FF1C1309F75}"/>
                </a:ext>
              </a:extLst>
            </p:cNvPr>
            <p:cNvSpPr/>
            <p:nvPr/>
          </p:nvSpPr>
          <p:spPr>
            <a:xfrm>
              <a:off x="5855368" y="980316"/>
              <a:ext cx="463473" cy="46347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字魂59号-创粗黑" panose="00000500000000000000" pitchFamily="2" charset="-122"/>
                </a:rPr>
                <a:t>1</a:t>
              </a: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字魂59号-创粗黑" panose="00000500000000000000" pitchFamily="2" charset="-122"/>
              </a:endParaRPr>
            </a:p>
          </p:txBody>
        </p:sp>
        <p:sp>
          <p:nvSpPr>
            <p:cNvPr id="14" name="椭圆 13">
              <a:extLst>
                <a:ext uri="{FF2B5EF4-FFF2-40B4-BE49-F238E27FC236}">
                  <a16:creationId xmlns:a16="http://schemas.microsoft.com/office/drawing/2014/main" id="{181059ED-9A6A-4B8B-B2D9-F1E0DD2B5F8C}"/>
                </a:ext>
              </a:extLst>
            </p:cNvPr>
            <p:cNvSpPr/>
            <p:nvPr/>
          </p:nvSpPr>
          <p:spPr>
            <a:xfrm>
              <a:off x="5855368" y="2333702"/>
              <a:ext cx="463473" cy="46347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字魂59号-创粗黑" panose="00000500000000000000" pitchFamily="2" charset="-122"/>
                </a:rPr>
                <a:t>2</a:t>
              </a: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字魂59号-创粗黑" panose="00000500000000000000" pitchFamily="2" charset="-122"/>
              </a:endParaRPr>
            </a:p>
          </p:txBody>
        </p:sp>
        <p:sp>
          <p:nvSpPr>
            <p:cNvPr id="15" name="椭圆 14">
              <a:extLst>
                <a:ext uri="{FF2B5EF4-FFF2-40B4-BE49-F238E27FC236}">
                  <a16:creationId xmlns:a16="http://schemas.microsoft.com/office/drawing/2014/main" id="{7A6F7131-4ED3-4B7E-8A62-C849D74C4FF9}"/>
                </a:ext>
              </a:extLst>
            </p:cNvPr>
            <p:cNvSpPr/>
            <p:nvPr/>
          </p:nvSpPr>
          <p:spPr>
            <a:xfrm>
              <a:off x="5855368" y="3693699"/>
              <a:ext cx="463473" cy="46347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字魂59号-创粗黑" panose="00000500000000000000" pitchFamily="2" charset="-122"/>
                </a:rPr>
                <a:t>3</a:t>
              </a: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字魂59号-创粗黑" panose="00000500000000000000" pitchFamily="2" charset="-122"/>
              </a:endParaRPr>
            </a:p>
          </p:txBody>
        </p:sp>
      </p:grpSp>
      <p:grpSp>
        <p:nvGrpSpPr>
          <p:cNvPr id="30" name="组合 29">
            <a:extLst>
              <a:ext uri="{FF2B5EF4-FFF2-40B4-BE49-F238E27FC236}">
                <a16:creationId xmlns:a16="http://schemas.microsoft.com/office/drawing/2014/main" id="{FF5A7A66-0572-43FC-BE28-B3188A023B0A}"/>
              </a:ext>
            </a:extLst>
          </p:cNvPr>
          <p:cNvGrpSpPr/>
          <p:nvPr/>
        </p:nvGrpSpPr>
        <p:grpSpPr>
          <a:xfrm>
            <a:off x="5509453" y="1922739"/>
            <a:ext cx="4601499" cy="3243004"/>
            <a:chOff x="6476500" y="974005"/>
            <a:chExt cx="3437867" cy="3243004"/>
          </a:xfrm>
        </p:grpSpPr>
        <p:sp>
          <p:nvSpPr>
            <p:cNvPr id="20" name="文本框 19">
              <a:extLst>
                <a:ext uri="{FF2B5EF4-FFF2-40B4-BE49-F238E27FC236}">
                  <a16:creationId xmlns:a16="http://schemas.microsoft.com/office/drawing/2014/main" id="{82F0ADDB-0C80-4E4C-8A5F-41531C83A1F2}"/>
                </a:ext>
              </a:extLst>
            </p:cNvPr>
            <p:cNvSpPr txBox="1"/>
            <p:nvPr/>
          </p:nvSpPr>
          <p:spPr>
            <a:xfrm>
              <a:off x="6506600" y="3693789"/>
              <a:ext cx="340776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CN" altLang="en-US" sz="28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字魂59号-创粗黑" panose="00000500000000000000" pitchFamily="2" charset="-122"/>
                </a:rPr>
                <a:t>总结与收获</a:t>
              </a:r>
              <a:endPara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字魂59号-创粗黑" panose="00000500000000000000" pitchFamily="2" charset="-122"/>
              </a:endParaRPr>
            </a:p>
          </p:txBody>
        </p:sp>
        <p:sp>
          <p:nvSpPr>
            <p:cNvPr id="18" name="文本框 17">
              <a:extLst>
                <a:ext uri="{FF2B5EF4-FFF2-40B4-BE49-F238E27FC236}">
                  <a16:creationId xmlns:a16="http://schemas.microsoft.com/office/drawing/2014/main" id="{D840C877-F8A5-4187-938B-CE857F1DE389}"/>
                </a:ext>
              </a:extLst>
            </p:cNvPr>
            <p:cNvSpPr txBox="1"/>
            <p:nvPr/>
          </p:nvSpPr>
          <p:spPr>
            <a:xfrm>
              <a:off x="6476500" y="974005"/>
              <a:ext cx="289310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字魂59号-创粗黑" panose="00000500000000000000" pitchFamily="2" charset="-122"/>
                </a:rPr>
                <a:t>选题的背景</a:t>
              </a:r>
            </a:p>
          </p:txBody>
        </p:sp>
        <p:sp>
          <p:nvSpPr>
            <p:cNvPr id="19" name="文本框 18">
              <a:extLst>
                <a:ext uri="{FF2B5EF4-FFF2-40B4-BE49-F238E27FC236}">
                  <a16:creationId xmlns:a16="http://schemas.microsoft.com/office/drawing/2014/main" id="{B9E076CC-008F-4ABD-9B6E-72D584BE4970}"/>
                </a:ext>
              </a:extLst>
            </p:cNvPr>
            <p:cNvSpPr txBox="1"/>
            <p:nvPr/>
          </p:nvSpPr>
          <p:spPr>
            <a:xfrm>
              <a:off x="6476500" y="2333897"/>
              <a:ext cx="265200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CN" altLang="en-US" sz="28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字魂59号-创粗黑" panose="00000500000000000000" pitchFamily="2" charset="-122"/>
                </a:rPr>
                <a:t>探究</a:t>
              </a:r>
              <a:r>
                <a:rPr kumimoji="0" lang="zh-CN" alt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字魂59号-创粗黑" panose="00000500000000000000" pitchFamily="2" charset="-122"/>
                </a:rPr>
                <a:t>过程</a:t>
              </a:r>
            </a:p>
          </p:txBody>
        </p:sp>
      </p:grpSp>
      <p:pic>
        <p:nvPicPr>
          <p:cNvPr id="31" name="图片 30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083" b="91032" l="9915" r="89991">
                        <a14:foregroundMark x1="21252" y1="84897" x2="21252" y2="84897"/>
                        <a14:foregroundMark x1="43833" y1="81298" x2="43833" y2="81298"/>
                        <a14:foregroundMark x1="58159" y1="82124" x2="58159" y2="82124"/>
                        <a14:foregroundMark x1="74526" y1="75162" x2="74526" y2="75162"/>
                        <a14:foregroundMark x1="40702" y1="63481" x2="40702" y2="63481"/>
                        <a14:foregroundMark x1="62856" y1="64012" x2="62856" y2="6401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804944" y="107576"/>
            <a:ext cx="1387056" cy="1115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376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5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29C58A4E-098F-4650-8D06-3F0F0864346E}"/>
              </a:ext>
            </a:extLst>
          </p:cNvPr>
          <p:cNvSpPr/>
          <p:nvPr/>
        </p:nvSpPr>
        <p:spPr>
          <a:xfrm>
            <a:off x="600075" y="676275"/>
            <a:ext cx="10991850" cy="550545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330200" dir="2700000" sx="101000" sy="101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sym typeface="字魂59号-创粗黑" panose="00000500000000000000" pitchFamily="2" charset="-122"/>
            </a:endParaRPr>
          </a:p>
        </p:txBody>
      </p: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8A6E0889-C16C-4403-8432-5611E6652FFC}"/>
              </a:ext>
            </a:extLst>
          </p:cNvPr>
          <p:cNvCxnSpPr>
            <a:cxnSpLocks/>
          </p:cNvCxnSpPr>
          <p:nvPr/>
        </p:nvCxnSpPr>
        <p:spPr>
          <a:xfrm>
            <a:off x="3386878" y="3451681"/>
            <a:ext cx="5418245" cy="0"/>
          </a:xfrm>
          <a:prstGeom prst="line">
            <a:avLst/>
          </a:prstGeom>
          <a:ln w="19050">
            <a:solidFill>
              <a:srgbClr val="0045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5">
            <a:extLst>
              <a:ext uri="{FF2B5EF4-FFF2-40B4-BE49-F238E27FC236}">
                <a16:creationId xmlns:a16="http://schemas.microsoft.com/office/drawing/2014/main" id="{145600F1-D570-46F7-9E3E-81D22A6BA5D6}"/>
              </a:ext>
            </a:extLst>
          </p:cNvPr>
          <p:cNvSpPr txBox="1"/>
          <p:nvPr/>
        </p:nvSpPr>
        <p:spPr>
          <a:xfrm>
            <a:off x="3293074" y="3560293"/>
            <a:ext cx="560585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457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字魂59号-创粗黑" panose="00000500000000000000" pitchFamily="2" charset="-122"/>
              </a:rPr>
              <a:t>选题的背景</a:t>
            </a:r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D60D66E3-7891-49B7-8D10-BA804CC96984}"/>
              </a:ext>
            </a:extLst>
          </p:cNvPr>
          <p:cNvCxnSpPr>
            <a:cxnSpLocks/>
          </p:cNvCxnSpPr>
          <p:nvPr/>
        </p:nvCxnSpPr>
        <p:spPr>
          <a:xfrm>
            <a:off x="3386878" y="4374201"/>
            <a:ext cx="5418245" cy="0"/>
          </a:xfrm>
          <a:prstGeom prst="line">
            <a:avLst/>
          </a:prstGeom>
          <a:ln w="19050">
            <a:solidFill>
              <a:srgbClr val="0045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椭圆 9">
            <a:extLst>
              <a:ext uri="{FF2B5EF4-FFF2-40B4-BE49-F238E27FC236}">
                <a16:creationId xmlns:a16="http://schemas.microsoft.com/office/drawing/2014/main" id="{733B284A-20AC-47F1-AEB3-B7C7E124906B}"/>
              </a:ext>
            </a:extLst>
          </p:cNvPr>
          <p:cNvSpPr/>
          <p:nvPr/>
        </p:nvSpPr>
        <p:spPr>
          <a:xfrm>
            <a:off x="5367338" y="1816865"/>
            <a:ext cx="1457325" cy="1457325"/>
          </a:xfrm>
          <a:prstGeom prst="ellipse">
            <a:avLst/>
          </a:prstGeom>
          <a:solidFill>
            <a:srgbClr val="0045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字魂59号-创粗黑" panose="00000500000000000000" pitchFamily="2" charset="-122"/>
              </a:rPr>
              <a:t>01</a:t>
            </a:r>
            <a:endParaRPr kumimoji="0" lang="zh-CN" altLang="en-US" sz="5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字魂59号-创粗黑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43270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07BE8BCC-7236-45DF-B1EE-78F3F20A3C77}"/>
              </a:ext>
            </a:extLst>
          </p:cNvPr>
          <p:cNvSpPr txBox="1"/>
          <p:nvPr/>
        </p:nvSpPr>
        <p:spPr>
          <a:xfrm>
            <a:off x="3616336" y="393837"/>
            <a:ext cx="4959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457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字魂59号-创粗黑" panose="00000500000000000000" pitchFamily="2" charset="-122"/>
              </a:rPr>
              <a:t>第一部分：选题的背景</a:t>
            </a:r>
          </a:p>
        </p:txBody>
      </p: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418B9CB8-CDAB-4E1C-82F8-78ED52E4D99A}"/>
              </a:ext>
            </a:extLst>
          </p:cNvPr>
          <p:cNvCxnSpPr>
            <a:cxnSpLocks/>
          </p:cNvCxnSpPr>
          <p:nvPr/>
        </p:nvCxnSpPr>
        <p:spPr>
          <a:xfrm>
            <a:off x="5326650" y="925369"/>
            <a:ext cx="1569450" cy="0"/>
          </a:xfrm>
          <a:prstGeom prst="line">
            <a:avLst/>
          </a:prstGeom>
          <a:ln w="19050">
            <a:solidFill>
              <a:srgbClr val="0045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图片 30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083" b="91032" l="9915" r="89991">
                        <a14:foregroundMark x1="21252" y1="84897" x2="21252" y2="84897"/>
                        <a14:foregroundMark x1="43833" y1="81298" x2="43833" y2="81298"/>
                        <a14:foregroundMark x1="58159" y1="82124" x2="58159" y2="82124"/>
                        <a14:foregroundMark x1="74526" y1="75162" x2="74526" y2="75162"/>
                        <a14:foregroundMark x1="40702" y1="63481" x2="40702" y2="63481"/>
                        <a14:foregroundMark x1="62856" y1="64012" x2="62856" y2="6401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804944" y="107576"/>
            <a:ext cx="1387056" cy="1115304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41205" y="5511389"/>
            <a:ext cx="32846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实验室待过滤的混合溶液</a:t>
            </a:r>
          </a:p>
        </p:txBody>
      </p:sp>
      <p:sp>
        <p:nvSpPr>
          <p:cNvPr id="22" name="文本框 21"/>
          <p:cNvSpPr txBox="1"/>
          <p:nvPr/>
        </p:nvSpPr>
        <p:spPr>
          <a:xfrm>
            <a:off x="4674485" y="5511389"/>
            <a:ext cx="73833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现有过滤器通病：表面易堵塞，</a:t>
            </a:r>
            <a:r>
              <a:rPr lang="zh-CN" altLang="en-US" sz="1800" dirty="0">
                <a:solidFill>
                  <a:srgbClr val="1E1411"/>
                </a:solidFill>
                <a:effectLst/>
                <a:latin typeface="SimHei" panose="02010609060101010101" pitchFamily="49" charset="-122"/>
                <a:ea typeface="SimHei" panose="02010609060101010101" pitchFamily="49" charset="-122"/>
              </a:rPr>
              <a:t>滤材利用率低、过滤效果不稳定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9242F08C-7595-66C7-E81E-60004844890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697" y="1373834"/>
            <a:ext cx="2865639" cy="3822834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6D5FEF80-EBF8-FAF0-097B-4C2D6A8B30A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2543" y="1373833"/>
            <a:ext cx="3803121" cy="3822826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1B2DBEB5-3347-EEE6-D3FD-DB2E2C889C6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5664" y="1373833"/>
            <a:ext cx="3580261" cy="3822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284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图片 4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083" b="91032" l="9915" r="89991">
                        <a14:foregroundMark x1="21252" y1="84897" x2="21252" y2="84897"/>
                        <a14:foregroundMark x1="43833" y1="81298" x2="43833" y2="81298"/>
                        <a14:foregroundMark x1="58159" y1="82124" x2="58159" y2="82124"/>
                        <a14:foregroundMark x1="74526" y1="75162" x2="74526" y2="75162"/>
                        <a14:foregroundMark x1="40702" y1="63481" x2="40702" y2="63481"/>
                        <a14:foregroundMark x1="62856" y1="64012" x2="62856" y2="6401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804944" y="107576"/>
            <a:ext cx="1387056" cy="1115304"/>
          </a:xfrm>
          <a:prstGeom prst="rect">
            <a:avLst/>
          </a:prstGeom>
        </p:spPr>
      </p:pic>
      <p:sp>
        <p:nvSpPr>
          <p:cNvPr id="43" name="椭圆 42">
            <a:extLst>
              <a:ext uri="{FF2B5EF4-FFF2-40B4-BE49-F238E27FC236}">
                <a16:creationId xmlns:a16="http://schemas.microsoft.com/office/drawing/2014/main" id="{9A2CE95D-3C28-4599-A685-23A0DAE24A73}"/>
              </a:ext>
            </a:extLst>
          </p:cNvPr>
          <p:cNvSpPr/>
          <p:nvPr/>
        </p:nvSpPr>
        <p:spPr>
          <a:xfrm>
            <a:off x="7923161" y="1794892"/>
            <a:ext cx="3600000" cy="3600000"/>
          </a:xfrm>
          <a:prstGeom prst="ellipse">
            <a:avLst/>
          </a:prstGeom>
          <a:solidFill>
            <a:srgbClr val="0045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sym typeface="字魂59号-创粗黑" panose="00000500000000000000" pitchFamily="2" charset="-122"/>
            </a:endParaRPr>
          </a:p>
        </p:txBody>
      </p:sp>
      <p:sp>
        <p:nvSpPr>
          <p:cNvPr id="44" name="椭圆 43">
            <a:extLst>
              <a:ext uri="{FF2B5EF4-FFF2-40B4-BE49-F238E27FC236}">
                <a16:creationId xmlns:a16="http://schemas.microsoft.com/office/drawing/2014/main" id="{770BB775-CEB5-4F2E-A889-FB3A6197AD8F}"/>
              </a:ext>
            </a:extLst>
          </p:cNvPr>
          <p:cNvSpPr/>
          <p:nvPr/>
        </p:nvSpPr>
        <p:spPr>
          <a:xfrm>
            <a:off x="668841" y="1794892"/>
            <a:ext cx="3600000" cy="3600000"/>
          </a:xfrm>
          <a:prstGeom prst="ellipse">
            <a:avLst/>
          </a:prstGeom>
          <a:solidFill>
            <a:srgbClr val="0045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sym typeface="字魂59号-创粗黑" panose="00000500000000000000" pitchFamily="2" charset="-122"/>
            </a:endParaRPr>
          </a:p>
        </p:txBody>
      </p:sp>
      <p:sp>
        <p:nvSpPr>
          <p:cNvPr id="48" name="文本框 47">
            <a:extLst>
              <a:ext uri="{FF2B5EF4-FFF2-40B4-BE49-F238E27FC236}">
                <a16:creationId xmlns:a16="http://schemas.microsoft.com/office/drawing/2014/main" id="{8C44C934-34BE-4C15-9147-349623230B25}"/>
              </a:ext>
            </a:extLst>
          </p:cNvPr>
          <p:cNvSpPr txBox="1"/>
          <p:nvPr/>
        </p:nvSpPr>
        <p:spPr>
          <a:xfrm>
            <a:off x="938594" y="2997032"/>
            <a:ext cx="3100857" cy="12536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30000"/>
              </a:lnSpc>
              <a:defRPr/>
            </a:pPr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对人体肺泡呼吸过程中氧气传递过程的了解成为了产品的设计灵感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字魂59号-创粗黑" panose="00000500000000000000" pitchFamily="2" charset="-122"/>
            </a:endParaRPr>
          </a:p>
        </p:txBody>
      </p:sp>
      <p:sp>
        <p:nvSpPr>
          <p:cNvPr id="50" name="notepad_285389">
            <a:extLst>
              <a:ext uri="{FF2B5EF4-FFF2-40B4-BE49-F238E27FC236}">
                <a16:creationId xmlns:a16="http://schemas.microsoft.com/office/drawing/2014/main" id="{806D6392-08BC-459E-B50F-0AB578A3A3F6}"/>
              </a:ext>
            </a:extLst>
          </p:cNvPr>
          <p:cNvSpPr>
            <a:spLocks noChangeAspect="1"/>
          </p:cNvSpPr>
          <p:nvPr/>
        </p:nvSpPr>
        <p:spPr bwMode="auto">
          <a:xfrm>
            <a:off x="2235890" y="2280789"/>
            <a:ext cx="371972" cy="496696"/>
          </a:xfrm>
          <a:custGeom>
            <a:avLst/>
            <a:gdLst>
              <a:gd name="connsiteX0" fmla="*/ 87501 w 454371"/>
              <a:gd name="connsiteY0" fmla="*/ 480480 h 606722"/>
              <a:gd name="connsiteX1" fmla="*/ 366870 w 454371"/>
              <a:gd name="connsiteY1" fmla="*/ 480480 h 606722"/>
              <a:gd name="connsiteX2" fmla="*/ 366870 w 454371"/>
              <a:gd name="connsiteY2" fmla="*/ 519997 h 606722"/>
              <a:gd name="connsiteX3" fmla="*/ 87501 w 454371"/>
              <a:gd name="connsiteY3" fmla="*/ 519997 h 606722"/>
              <a:gd name="connsiteX4" fmla="*/ 87501 w 454371"/>
              <a:gd name="connsiteY4" fmla="*/ 381689 h 606722"/>
              <a:gd name="connsiteX5" fmla="*/ 366870 w 454371"/>
              <a:gd name="connsiteY5" fmla="*/ 381689 h 606722"/>
              <a:gd name="connsiteX6" fmla="*/ 366870 w 454371"/>
              <a:gd name="connsiteY6" fmla="*/ 421276 h 606722"/>
              <a:gd name="connsiteX7" fmla="*/ 87501 w 454371"/>
              <a:gd name="connsiteY7" fmla="*/ 421276 h 606722"/>
              <a:gd name="connsiteX8" fmla="*/ 87501 w 454371"/>
              <a:gd name="connsiteY8" fmla="*/ 282968 h 606722"/>
              <a:gd name="connsiteX9" fmla="*/ 366870 w 454371"/>
              <a:gd name="connsiteY9" fmla="*/ 282968 h 606722"/>
              <a:gd name="connsiteX10" fmla="*/ 366870 w 454371"/>
              <a:gd name="connsiteY10" fmla="*/ 322626 h 606722"/>
              <a:gd name="connsiteX11" fmla="*/ 87501 w 454371"/>
              <a:gd name="connsiteY11" fmla="*/ 322626 h 606722"/>
              <a:gd name="connsiteX12" fmla="*/ 87501 w 454371"/>
              <a:gd name="connsiteY12" fmla="*/ 184317 h 606722"/>
              <a:gd name="connsiteX13" fmla="*/ 366870 w 454371"/>
              <a:gd name="connsiteY13" fmla="*/ 184317 h 606722"/>
              <a:gd name="connsiteX14" fmla="*/ 366870 w 454371"/>
              <a:gd name="connsiteY14" fmla="*/ 223904 h 606722"/>
              <a:gd name="connsiteX15" fmla="*/ 87501 w 454371"/>
              <a:gd name="connsiteY15" fmla="*/ 223904 h 606722"/>
              <a:gd name="connsiteX16" fmla="*/ 39607 w 454371"/>
              <a:gd name="connsiteY16" fmla="*/ 78473 h 606722"/>
              <a:gd name="connsiteX17" fmla="*/ 39607 w 454371"/>
              <a:gd name="connsiteY17" fmla="*/ 567086 h 606722"/>
              <a:gd name="connsiteX18" fmla="*/ 414764 w 454371"/>
              <a:gd name="connsiteY18" fmla="*/ 567086 h 606722"/>
              <a:gd name="connsiteX19" fmla="*/ 414764 w 454371"/>
              <a:gd name="connsiteY19" fmla="*/ 78473 h 606722"/>
              <a:gd name="connsiteX20" fmla="*/ 386727 w 454371"/>
              <a:gd name="connsiteY20" fmla="*/ 78473 h 606722"/>
              <a:gd name="connsiteX21" fmla="*/ 386727 w 454371"/>
              <a:gd name="connsiteY21" fmla="*/ 117310 h 606722"/>
              <a:gd name="connsiteX22" fmla="*/ 347120 w 454371"/>
              <a:gd name="connsiteY22" fmla="*/ 117310 h 606722"/>
              <a:gd name="connsiteX23" fmla="*/ 347120 w 454371"/>
              <a:gd name="connsiteY23" fmla="*/ 78473 h 606722"/>
              <a:gd name="connsiteX24" fmla="*/ 293539 w 454371"/>
              <a:gd name="connsiteY24" fmla="*/ 78473 h 606722"/>
              <a:gd name="connsiteX25" fmla="*/ 293539 w 454371"/>
              <a:gd name="connsiteY25" fmla="*/ 117310 h 606722"/>
              <a:gd name="connsiteX26" fmla="*/ 253932 w 454371"/>
              <a:gd name="connsiteY26" fmla="*/ 117310 h 606722"/>
              <a:gd name="connsiteX27" fmla="*/ 253932 w 454371"/>
              <a:gd name="connsiteY27" fmla="*/ 78473 h 606722"/>
              <a:gd name="connsiteX28" fmla="*/ 200439 w 454371"/>
              <a:gd name="connsiteY28" fmla="*/ 78473 h 606722"/>
              <a:gd name="connsiteX29" fmla="*/ 200439 w 454371"/>
              <a:gd name="connsiteY29" fmla="*/ 117310 h 606722"/>
              <a:gd name="connsiteX30" fmla="*/ 160743 w 454371"/>
              <a:gd name="connsiteY30" fmla="*/ 117310 h 606722"/>
              <a:gd name="connsiteX31" fmla="*/ 160743 w 454371"/>
              <a:gd name="connsiteY31" fmla="*/ 78473 h 606722"/>
              <a:gd name="connsiteX32" fmla="*/ 107251 w 454371"/>
              <a:gd name="connsiteY32" fmla="*/ 78473 h 606722"/>
              <a:gd name="connsiteX33" fmla="*/ 107251 w 454371"/>
              <a:gd name="connsiteY33" fmla="*/ 117310 h 606722"/>
              <a:gd name="connsiteX34" fmla="*/ 67644 w 454371"/>
              <a:gd name="connsiteY34" fmla="*/ 117310 h 606722"/>
              <a:gd name="connsiteX35" fmla="*/ 67644 w 454371"/>
              <a:gd name="connsiteY35" fmla="*/ 78473 h 606722"/>
              <a:gd name="connsiteX36" fmla="*/ 67644 w 454371"/>
              <a:gd name="connsiteY36" fmla="*/ 0 h 606722"/>
              <a:gd name="connsiteX37" fmla="*/ 107251 w 454371"/>
              <a:gd name="connsiteY37" fmla="*/ 0 h 606722"/>
              <a:gd name="connsiteX38" fmla="*/ 107251 w 454371"/>
              <a:gd name="connsiteY38" fmla="*/ 38925 h 606722"/>
              <a:gd name="connsiteX39" fmla="*/ 160743 w 454371"/>
              <a:gd name="connsiteY39" fmla="*/ 38925 h 606722"/>
              <a:gd name="connsiteX40" fmla="*/ 160743 w 454371"/>
              <a:gd name="connsiteY40" fmla="*/ 0 h 606722"/>
              <a:gd name="connsiteX41" fmla="*/ 200439 w 454371"/>
              <a:gd name="connsiteY41" fmla="*/ 0 h 606722"/>
              <a:gd name="connsiteX42" fmla="*/ 200439 w 454371"/>
              <a:gd name="connsiteY42" fmla="*/ 38925 h 606722"/>
              <a:gd name="connsiteX43" fmla="*/ 253932 w 454371"/>
              <a:gd name="connsiteY43" fmla="*/ 38925 h 606722"/>
              <a:gd name="connsiteX44" fmla="*/ 253932 w 454371"/>
              <a:gd name="connsiteY44" fmla="*/ 0 h 606722"/>
              <a:gd name="connsiteX45" fmla="*/ 293539 w 454371"/>
              <a:gd name="connsiteY45" fmla="*/ 0 h 606722"/>
              <a:gd name="connsiteX46" fmla="*/ 293539 w 454371"/>
              <a:gd name="connsiteY46" fmla="*/ 38925 h 606722"/>
              <a:gd name="connsiteX47" fmla="*/ 347120 w 454371"/>
              <a:gd name="connsiteY47" fmla="*/ 38925 h 606722"/>
              <a:gd name="connsiteX48" fmla="*/ 347120 w 454371"/>
              <a:gd name="connsiteY48" fmla="*/ 0 h 606722"/>
              <a:gd name="connsiteX49" fmla="*/ 386727 w 454371"/>
              <a:gd name="connsiteY49" fmla="*/ 0 h 606722"/>
              <a:gd name="connsiteX50" fmla="*/ 386727 w 454371"/>
              <a:gd name="connsiteY50" fmla="*/ 38925 h 606722"/>
              <a:gd name="connsiteX51" fmla="*/ 454371 w 454371"/>
              <a:gd name="connsiteY51" fmla="*/ 38925 h 606722"/>
              <a:gd name="connsiteX52" fmla="*/ 454371 w 454371"/>
              <a:gd name="connsiteY52" fmla="*/ 606722 h 606722"/>
              <a:gd name="connsiteX53" fmla="*/ 0 w 454371"/>
              <a:gd name="connsiteY53" fmla="*/ 606722 h 606722"/>
              <a:gd name="connsiteX54" fmla="*/ 0 w 454371"/>
              <a:gd name="connsiteY54" fmla="*/ 38925 h 606722"/>
              <a:gd name="connsiteX55" fmla="*/ 67644 w 454371"/>
              <a:gd name="connsiteY55" fmla="*/ 38925 h 606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454371" h="606722">
                <a:moveTo>
                  <a:pt x="87501" y="480480"/>
                </a:moveTo>
                <a:lnTo>
                  <a:pt x="366870" y="480480"/>
                </a:lnTo>
                <a:lnTo>
                  <a:pt x="366870" y="519997"/>
                </a:lnTo>
                <a:lnTo>
                  <a:pt x="87501" y="519997"/>
                </a:lnTo>
                <a:close/>
                <a:moveTo>
                  <a:pt x="87501" y="381689"/>
                </a:moveTo>
                <a:lnTo>
                  <a:pt x="366870" y="381689"/>
                </a:lnTo>
                <a:lnTo>
                  <a:pt x="366870" y="421276"/>
                </a:lnTo>
                <a:lnTo>
                  <a:pt x="87501" y="421276"/>
                </a:lnTo>
                <a:close/>
                <a:moveTo>
                  <a:pt x="87501" y="282968"/>
                </a:moveTo>
                <a:lnTo>
                  <a:pt x="366870" y="282968"/>
                </a:lnTo>
                <a:lnTo>
                  <a:pt x="366870" y="322626"/>
                </a:lnTo>
                <a:lnTo>
                  <a:pt x="87501" y="322626"/>
                </a:lnTo>
                <a:close/>
                <a:moveTo>
                  <a:pt x="87501" y="184317"/>
                </a:moveTo>
                <a:lnTo>
                  <a:pt x="366870" y="184317"/>
                </a:lnTo>
                <a:lnTo>
                  <a:pt x="366870" y="223904"/>
                </a:lnTo>
                <a:lnTo>
                  <a:pt x="87501" y="223904"/>
                </a:lnTo>
                <a:close/>
                <a:moveTo>
                  <a:pt x="39607" y="78473"/>
                </a:moveTo>
                <a:lnTo>
                  <a:pt x="39607" y="567086"/>
                </a:lnTo>
                <a:lnTo>
                  <a:pt x="414764" y="567086"/>
                </a:lnTo>
                <a:lnTo>
                  <a:pt x="414764" y="78473"/>
                </a:lnTo>
                <a:lnTo>
                  <a:pt x="386727" y="78473"/>
                </a:lnTo>
                <a:lnTo>
                  <a:pt x="386727" y="117310"/>
                </a:lnTo>
                <a:lnTo>
                  <a:pt x="347120" y="117310"/>
                </a:lnTo>
                <a:lnTo>
                  <a:pt x="347120" y="78473"/>
                </a:lnTo>
                <a:lnTo>
                  <a:pt x="293539" y="78473"/>
                </a:lnTo>
                <a:lnTo>
                  <a:pt x="293539" y="117310"/>
                </a:lnTo>
                <a:lnTo>
                  <a:pt x="253932" y="117310"/>
                </a:lnTo>
                <a:lnTo>
                  <a:pt x="253932" y="78473"/>
                </a:lnTo>
                <a:lnTo>
                  <a:pt x="200439" y="78473"/>
                </a:lnTo>
                <a:lnTo>
                  <a:pt x="200439" y="117310"/>
                </a:lnTo>
                <a:lnTo>
                  <a:pt x="160743" y="117310"/>
                </a:lnTo>
                <a:lnTo>
                  <a:pt x="160743" y="78473"/>
                </a:lnTo>
                <a:lnTo>
                  <a:pt x="107251" y="78473"/>
                </a:lnTo>
                <a:lnTo>
                  <a:pt x="107251" y="117310"/>
                </a:lnTo>
                <a:lnTo>
                  <a:pt x="67644" y="117310"/>
                </a:lnTo>
                <a:lnTo>
                  <a:pt x="67644" y="78473"/>
                </a:lnTo>
                <a:close/>
                <a:moveTo>
                  <a:pt x="67644" y="0"/>
                </a:moveTo>
                <a:lnTo>
                  <a:pt x="107251" y="0"/>
                </a:lnTo>
                <a:lnTo>
                  <a:pt x="107251" y="38925"/>
                </a:lnTo>
                <a:lnTo>
                  <a:pt x="160743" y="38925"/>
                </a:lnTo>
                <a:lnTo>
                  <a:pt x="160743" y="0"/>
                </a:lnTo>
                <a:lnTo>
                  <a:pt x="200439" y="0"/>
                </a:lnTo>
                <a:lnTo>
                  <a:pt x="200439" y="38925"/>
                </a:lnTo>
                <a:lnTo>
                  <a:pt x="253932" y="38925"/>
                </a:lnTo>
                <a:lnTo>
                  <a:pt x="253932" y="0"/>
                </a:lnTo>
                <a:lnTo>
                  <a:pt x="293539" y="0"/>
                </a:lnTo>
                <a:lnTo>
                  <a:pt x="293539" y="38925"/>
                </a:lnTo>
                <a:lnTo>
                  <a:pt x="347120" y="38925"/>
                </a:lnTo>
                <a:lnTo>
                  <a:pt x="347120" y="0"/>
                </a:lnTo>
                <a:lnTo>
                  <a:pt x="386727" y="0"/>
                </a:lnTo>
                <a:lnTo>
                  <a:pt x="386727" y="38925"/>
                </a:lnTo>
                <a:lnTo>
                  <a:pt x="454371" y="38925"/>
                </a:lnTo>
                <a:lnTo>
                  <a:pt x="454371" y="606722"/>
                </a:lnTo>
                <a:lnTo>
                  <a:pt x="0" y="606722"/>
                </a:lnTo>
                <a:lnTo>
                  <a:pt x="0" y="38925"/>
                </a:lnTo>
                <a:lnTo>
                  <a:pt x="67644" y="38925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/>
          <a:lstStyle/>
          <a:p>
            <a:endParaRPr lang="zh-CN" altLang="en-US">
              <a:latin typeface="字魂59号-创粗黑" panose="00000500000000000000" pitchFamily="2" charset="-122"/>
              <a:ea typeface="字魂59号-创粗黑" panose="00000500000000000000" pitchFamily="2" charset="-122"/>
              <a:sym typeface="字魂59号-创粗黑" panose="00000500000000000000" pitchFamily="2" charset="-122"/>
            </a:endParaRPr>
          </a:p>
        </p:txBody>
      </p:sp>
      <p:sp>
        <p:nvSpPr>
          <p:cNvPr id="51" name="notepad_285389">
            <a:extLst>
              <a:ext uri="{FF2B5EF4-FFF2-40B4-BE49-F238E27FC236}">
                <a16:creationId xmlns:a16="http://schemas.microsoft.com/office/drawing/2014/main" id="{219B7735-0CBF-4F5E-9CAF-B51E7400D20E}"/>
              </a:ext>
            </a:extLst>
          </p:cNvPr>
          <p:cNvSpPr>
            <a:spLocks noChangeAspect="1"/>
          </p:cNvSpPr>
          <p:nvPr/>
        </p:nvSpPr>
        <p:spPr bwMode="auto">
          <a:xfrm>
            <a:off x="9537175" y="2280789"/>
            <a:ext cx="371972" cy="496696"/>
          </a:xfrm>
          <a:custGeom>
            <a:avLst/>
            <a:gdLst>
              <a:gd name="connsiteX0" fmla="*/ 87501 w 454371"/>
              <a:gd name="connsiteY0" fmla="*/ 480480 h 606722"/>
              <a:gd name="connsiteX1" fmla="*/ 366870 w 454371"/>
              <a:gd name="connsiteY1" fmla="*/ 480480 h 606722"/>
              <a:gd name="connsiteX2" fmla="*/ 366870 w 454371"/>
              <a:gd name="connsiteY2" fmla="*/ 519997 h 606722"/>
              <a:gd name="connsiteX3" fmla="*/ 87501 w 454371"/>
              <a:gd name="connsiteY3" fmla="*/ 519997 h 606722"/>
              <a:gd name="connsiteX4" fmla="*/ 87501 w 454371"/>
              <a:gd name="connsiteY4" fmla="*/ 381689 h 606722"/>
              <a:gd name="connsiteX5" fmla="*/ 366870 w 454371"/>
              <a:gd name="connsiteY5" fmla="*/ 381689 h 606722"/>
              <a:gd name="connsiteX6" fmla="*/ 366870 w 454371"/>
              <a:gd name="connsiteY6" fmla="*/ 421276 h 606722"/>
              <a:gd name="connsiteX7" fmla="*/ 87501 w 454371"/>
              <a:gd name="connsiteY7" fmla="*/ 421276 h 606722"/>
              <a:gd name="connsiteX8" fmla="*/ 87501 w 454371"/>
              <a:gd name="connsiteY8" fmla="*/ 282968 h 606722"/>
              <a:gd name="connsiteX9" fmla="*/ 366870 w 454371"/>
              <a:gd name="connsiteY9" fmla="*/ 282968 h 606722"/>
              <a:gd name="connsiteX10" fmla="*/ 366870 w 454371"/>
              <a:gd name="connsiteY10" fmla="*/ 322626 h 606722"/>
              <a:gd name="connsiteX11" fmla="*/ 87501 w 454371"/>
              <a:gd name="connsiteY11" fmla="*/ 322626 h 606722"/>
              <a:gd name="connsiteX12" fmla="*/ 87501 w 454371"/>
              <a:gd name="connsiteY12" fmla="*/ 184317 h 606722"/>
              <a:gd name="connsiteX13" fmla="*/ 366870 w 454371"/>
              <a:gd name="connsiteY13" fmla="*/ 184317 h 606722"/>
              <a:gd name="connsiteX14" fmla="*/ 366870 w 454371"/>
              <a:gd name="connsiteY14" fmla="*/ 223904 h 606722"/>
              <a:gd name="connsiteX15" fmla="*/ 87501 w 454371"/>
              <a:gd name="connsiteY15" fmla="*/ 223904 h 606722"/>
              <a:gd name="connsiteX16" fmla="*/ 39607 w 454371"/>
              <a:gd name="connsiteY16" fmla="*/ 78473 h 606722"/>
              <a:gd name="connsiteX17" fmla="*/ 39607 w 454371"/>
              <a:gd name="connsiteY17" fmla="*/ 567086 h 606722"/>
              <a:gd name="connsiteX18" fmla="*/ 414764 w 454371"/>
              <a:gd name="connsiteY18" fmla="*/ 567086 h 606722"/>
              <a:gd name="connsiteX19" fmla="*/ 414764 w 454371"/>
              <a:gd name="connsiteY19" fmla="*/ 78473 h 606722"/>
              <a:gd name="connsiteX20" fmla="*/ 386727 w 454371"/>
              <a:gd name="connsiteY20" fmla="*/ 78473 h 606722"/>
              <a:gd name="connsiteX21" fmla="*/ 386727 w 454371"/>
              <a:gd name="connsiteY21" fmla="*/ 117310 h 606722"/>
              <a:gd name="connsiteX22" fmla="*/ 347120 w 454371"/>
              <a:gd name="connsiteY22" fmla="*/ 117310 h 606722"/>
              <a:gd name="connsiteX23" fmla="*/ 347120 w 454371"/>
              <a:gd name="connsiteY23" fmla="*/ 78473 h 606722"/>
              <a:gd name="connsiteX24" fmla="*/ 293539 w 454371"/>
              <a:gd name="connsiteY24" fmla="*/ 78473 h 606722"/>
              <a:gd name="connsiteX25" fmla="*/ 293539 w 454371"/>
              <a:gd name="connsiteY25" fmla="*/ 117310 h 606722"/>
              <a:gd name="connsiteX26" fmla="*/ 253932 w 454371"/>
              <a:gd name="connsiteY26" fmla="*/ 117310 h 606722"/>
              <a:gd name="connsiteX27" fmla="*/ 253932 w 454371"/>
              <a:gd name="connsiteY27" fmla="*/ 78473 h 606722"/>
              <a:gd name="connsiteX28" fmla="*/ 200439 w 454371"/>
              <a:gd name="connsiteY28" fmla="*/ 78473 h 606722"/>
              <a:gd name="connsiteX29" fmla="*/ 200439 w 454371"/>
              <a:gd name="connsiteY29" fmla="*/ 117310 h 606722"/>
              <a:gd name="connsiteX30" fmla="*/ 160743 w 454371"/>
              <a:gd name="connsiteY30" fmla="*/ 117310 h 606722"/>
              <a:gd name="connsiteX31" fmla="*/ 160743 w 454371"/>
              <a:gd name="connsiteY31" fmla="*/ 78473 h 606722"/>
              <a:gd name="connsiteX32" fmla="*/ 107251 w 454371"/>
              <a:gd name="connsiteY32" fmla="*/ 78473 h 606722"/>
              <a:gd name="connsiteX33" fmla="*/ 107251 w 454371"/>
              <a:gd name="connsiteY33" fmla="*/ 117310 h 606722"/>
              <a:gd name="connsiteX34" fmla="*/ 67644 w 454371"/>
              <a:gd name="connsiteY34" fmla="*/ 117310 h 606722"/>
              <a:gd name="connsiteX35" fmla="*/ 67644 w 454371"/>
              <a:gd name="connsiteY35" fmla="*/ 78473 h 606722"/>
              <a:gd name="connsiteX36" fmla="*/ 67644 w 454371"/>
              <a:gd name="connsiteY36" fmla="*/ 0 h 606722"/>
              <a:gd name="connsiteX37" fmla="*/ 107251 w 454371"/>
              <a:gd name="connsiteY37" fmla="*/ 0 h 606722"/>
              <a:gd name="connsiteX38" fmla="*/ 107251 w 454371"/>
              <a:gd name="connsiteY38" fmla="*/ 38925 h 606722"/>
              <a:gd name="connsiteX39" fmla="*/ 160743 w 454371"/>
              <a:gd name="connsiteY39" fmla="*/ 38925 h 606722"/>
              <a:gd name="connsiteX40" fmla="*/ 160743 w 454371"/>
              <a:gd name="connsiteY40" fmla="*/ 0 h 606722"/>
              <a:gd name="connsiteX41" fmla="*/ 200439 w 454371"/>
              <a:gd name="connsiteY41" fmla="*/ 0 h 606722"/>
              <a:gd name="connsiteX42" fmla="*/ 200439 w 454371"/>
              <a:gd name="connsiteY42" fmla="*/ 38925 h 606722"/>
              <a:gd name="connsiteX43" fmla="*/ 253932 w 454371"/>
              <a:gd name="connsiteY43" fmla="*/ 38925 h 606722"/>
              <a:gd name="connsiteX44" fmla="*/ 253932 w 454371"/>
              <a:gd name="connsiteY44" fmla="*/ 0 h 606722"/>
              <a:gd name="connsiteX45" fmla="*/ 293539 w 454371"/>
              <a:gd name="connsiteY45" fmla="*/ 0 h 606722"/>
              <a:gd name="connsiteX46" fmla="*/ 293539 w 454371"/>
              <a:gd name="connsiteY46" fmla="*/ 38925 h 606722"/>
              <a:gd name="connsiteX47" fmla="*/ 347120 w 454371"/>
              <a:gd name="connsiteY47" fmla="*/ 38925 h 606722"/>
              <a:gd name="connsiteX48" fmla="*/ 347120 w 454371"/>
              <a:gd name="connsiteY48" fmla="*/ 0 h 606722"/>
              <a:gd name="connsiteX49" fmla="*/ 386727 w 454371"/>
              <a:gd name="connsiteY49" fmla="*/ 0 h 606722"/>
              <a:gd name="connsiteX50" fmla="*/ 386727 w 454371"/>
              <a:gd name="connsiteY50" fmla="*/ 38925 h 606722"/>
              <a:gd name="connsiteX51" fmla="*/ 454371 w 454371"/>
              <a:gd name="connsiteY51" fmla="*/ 38925 h 606722"/>
              <a:gd name="connsiteX52" fmla="*/ 454371 w 454371"/>
              <a:gd name="connsiteY52" fmla="*/ 606722 h 606722"/>
              <a:gd name="connsiteX53" fmla="*/ 0 w 454371"/>
              <a:gd name="connsiteY53" fmla="*/ 606722 h 606722"/>
              <a:gd name="connsiteX54" fmla="*/ 0 w 454371"/>
              <a:gd name="connsiteY54" fmla="*/ 38925 h 606722"/>
              <a:gd name="connsiteX55" fmla="*/ 67644 w 454371"/>
              <a:gd name="connsiteY55" fmla="*/ 38925 h 606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454371" h="606722">
                <a:moveTo>
                  <a:pt x="87501" y="480480"/>
                </a:moveTo>
                <a:lnTo>
                  <a:pt x="366870" y="480480"/>
                </a:lnTo>
                <a:lnTo>
                  <a:pt x="366870" y="519997"/>
                </a:lnTo>
                <a:lnTo>
                  <a:pt x="87501" y="519997"/>
                </a:lnTo>
                <a:close/>
                <a:moveTo>
                  <a:pt x="87501" y="381689"/>
                </a:moveTo>
                <a:lnTo>
                  <a:pt x="366870" y="381689"/>
                </a:lnTo>
                <a:lnTo>
                  <a:pt x="366870" y="421276"/>
                </a:lnTo>
                <a:lnTo>
                  <a:pt x="87501" y="421276"/>
                </a:lnTo>
                <a:close/>
                <a:moveTo>
                  <a:pt x="87501" y="282968"/>
                </a:moveTo>
                <a:lnTo>
                  <a:pt x="366870" y="282968"/>
                </a:lnTo>
                <a:lnTo>
                  <a:pt x="366870" y="322626"/>
                </a:lnTo>
                <a:lnTo>
                  <a:pt x="87501" y="322626"/>
                </a:lnTo>
                <a:close/>
                <a:moveTo>
                  <a:pt x="87501" y="184317"/>
                </a:moveTo>
                <a:lnTo>
                  <a:pt x="366870" y="184317"/>
                </a:lnTo>
                <a:lnTo>
                  <a:pt x="366870" y="223904"/>
                </a:lnTo>
                <a:lnTo>
                  <a:pt x="87501" y="223904"/>
                </a:lnTo>
                <a:close/>
                <a:moveTo>
                  <a:pt x="39607" y="78473"/>
                </a:moveTo>
                <a:lnTo>
                  <a:pt x="39607" y="567086"/>
                </a:lnTo>
                <a:lnTo>
                  <a:pt x="414764" y="567086"/>
                </a:lnTo>
                <a:lnTo>
                  <a:pt x="414764" y="78473"/>
                </a:lnTo>
                <a:lnTo>
                  <a:pt x="386727" y="78473"/>
                </a:lnTo>
                <a:lnTo>
                  <a:pt x="386727" y="117310"/>
                </a:lnTo>
                <a:lnTo>
                  <a:pt x="347120" y="117310"/>
                </a:lnTo>
                <a:lnTo>
                  <a:pt x="347120" y="78473"/>
                </a:lnTo>
                <a:lnTo>
                  <a:pt x="293539" y="78473"/>
                </a:lnTo>
                <a:lnTo>
                  <a:pt x="293539" y="117310"/>
                </a:lnTo>
                <a:lnTo>
                  <a:pt x="253932" y="117310"/>
                </a:lnTo>
                <a:lnTo>
                  <a:pt x="253932" y="78473"/>
                </a:lnTo>
                <a:lnTo>
                  <a:pt x="200439" y="78473"/>
                </a:lnTo>
                <a:lnTo>
                  <a:pt x="200439" y="117310"/>
                </a:lnTo>
                <a:lnTo>
                  <a:pt x="160743" y="117310"/>
                </a:lnTo>
                <a:lnTo>
                  <a:pt x="160743" y="78473"/>
                </a:lnTo>
                <a:lnTo>
                  <a:pt x="107251" y="78473"/>
                </a:lnTo>
                <a:lnTo>
                  <a:pt x="107251" y="117310"/>
                </a:lnTo>
                <a:lnTo>
                  <a:pt x="67644" y="117310"/>
                </a:lnTo>
                <a:lnTo>
                  <a:pt x="67644" y="78473"/>
                </a:lnTo>
                <a:close/>
                <a:moveTo>
                  <a:pt x="67644" y="0"/>
                </a:moveTo>
                <a:lnTo>
                  <a:pt x="107251" y="0"/>
                </a:lnTo>
                <a:lnTo>
                  <a:pt x="107251" y="38925"/>
                </a:lnTo>
                <a:lnTo>
                  <a:pt x="160743" y="38925"/>
                </a:lnTo>
                <a:lnTo>
                  <a:pt x="160743" y="0"/>
                </a:lnTo>
                <a:lnTo>
                  <a:pt x="200439" y="0"/>
                </a:lnTo>
                <a:lnTo>
                  <a:pt x="200439" y="38925"/>
                </a:lnTo>
                <a:lnTo>
                  <a:pt x="253932" y="38925"/>
                </a:lnTo>
                <a:lnTo>
                  <a:pt x="253932" y="0"/>
                </a:lnTo>
                <a:lnTo>
                  <a:pt x="293539" y="0"/>
                </a:lnTo>
                <a:lnTo>
                  <a:pt x="293539" y="38925"/>
                </a:lnTo>
                <a:lnTo>
                  <a:pt x="347120" y="38925"/>
                </a:lnTo>
                <a:lnTo>
                  <a:pt x="347120" y="0"/>
                </a:lnTo>
                <a:lnTo>
                  <a:pt x="386727" y="0"/>
                </a:lnTo>
                <a:lnTo>
                  <a:pt x="386727" y="38925"/>
                </a:lnTo>
                <a:lnTo>
                  <a:pt x="454371" y="38925"/>
                </a:lnTo>
                <a:lnTo>
                  <a:pt x="454371" y="606722"/>
                </a:lnTo>
                <a:lnTo>
                  <a:pt x="0" y="606722"/>
                </a:lnTo>
                <a:lnTo>
                  <a:pt x="0" y="38925"/>
                </a:lnTo>
                <a:lnTo>
                  <a:pt x="67644" y="38925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/>
          <a:lstStyle/>
          <a:p>
            <a:endParaRPr lang="zh-CN" altLang="en-US">
              <a:latin typeface="字魂59号-创粗黑" panose="00000500000000000000" pitchFamily="2" charset="-122"/>
              <a:ea typeface="字魂59号-创粗黑" panose="00000500000000000000" pitchFamily="2" charset="-122"/>
              <a:sym typeface="字魂59号-创粗黑" panose="00000500000000000000" pitchFamily="2" charset="-122"/>
            </a:endParaRPr>
          </a:p>
        </p:txBody>
      </p:sp>
      <p:sp>
        <p:nvSpPr>
          <p:cNvPr id="52" name="文本框 51">
            <a:extLst>
              <a:ext uri="{FF2B5EF4-FFF2-40B4-BE49-F238E27FC236}">
                <a16:creationId xmlns:a16="http://schemas.microsoft.com/office/drawing/2014/main" id="{8C44C934-34BE-4C15-9147-349623230B25}"/>
              </a:ext>
            </a:extLst>
          </p:cNvPr>
          <p:cNvSpPr txBox="1"/>
          <p:nvPr/>
        </p:nvSpPr>
        <p:spPr>
          <a:xfrm>
            <a:off x="8324074" y="3090068"/>
            <a:ext cx="2967792" cy="12536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30000"/>
              </a:lnSpc>
              <a:defRPr/>
            </a:pPr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用流动性滤材模拟红细胞，将须过滤的杂质视为氧原子。</a:t>
            </a:r>
          </a:p>
        </p:txBody>
      </p:sp>
      <p:sp>
        <p:nvSpPr>
          <p:cNvPr id="53" name="文本框 52">
            <a:extLst>
              <a:ext uri="{FF2B5EF4-FFF2-40B4-BE49-F238E27FC236}">
                <a16:creationId xmlns:a16="http://schemas.microsoft.com/office/drawing/2014/main" id="{07BE8BCC-7236-45DF-B1EE-78F3F20A3C77}"/>
              </a:ext>
            </a:extLst>
          </p:cNvPr>
          <p:cNvSpPr txBox="1"/>
          <p:nvPr/>
        </p:nvSpPr>
        <p:spPr>
          <a:xfrm>
            <a:off x="3616336" y="393837"/>
            <a:ext cx="4959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457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字魂59号-创粗黑" panose="00000500000000000000" pitchFamily="2" charset="-122"/>
              </a:rPr>
              <a:t>第一部分：选题的背景</a:t>
            </a:r>
          </a:p>
        </p:txBody>
      </p:sp>
      <p:cxnSp>
        <p:nvCxnSpPr>
          <p:cNvPr id="54" name="直接连接符 53">
            <a:extLst>
              <a:ext uri="{FF2B5EF4-FFF2-40B4-BE49-F238E27FC236}">
                <a16:creationId xmlns:a16="http://schemas.microsoft.com/office/drawing/2014/main" id="{418B9CB8-CDAB-4E1C-82F8-78ED52E4D99A}"/>
              </a:ext>
            </a:extLst>
          </p:cNvPr>
          <p:cNvCxnSpPr>
            <a:cxnSpLocks/>
          </p:cNvCxnSpPr>
          <p:nvPr/>
        </p:nvCxnSpPr>
        <p:spPr>
          <a:xfrm>
            <a:off x="5326650" y="925369"/>
            <a:ext cx="1569450" cy="0"/>
          </a:xfrm>
          <a:prstGeom prst="line">
            <a:avLst/>
          </a:prstGeom>
          <a:ln w="19050">
            <a:solidFill>
              <a:srgbClr val="0045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图片 2">
            <a:extLst>
              <a:ext uri="{FF2B5EF4-FFF2-40B4-BE49-F238E27FC236}">
                <a16:creationId xmlns:a16="http://schemas.microsoft.com/office/drawing/2014/main" id="{7975764B-8B6A-F855-8017-EB20614DED1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4939" y="2317550"/>
            <a:ext cx="2703486" cy="2798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909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5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29C58A4E-098F-4650-8D06-3F0F0864346E}"/>
              </a:ext>
            </a:extLst>
          </p:cNvPr>
          <p:cNvSpPr/>
          <p:nvPr/>
        </p:nvSpPr>
        <p:spPr>
          <a:xfrm>
            <a:off x="600075" y="676275"/>
            <a:ext cx="10991850" cy="550545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330200" dir="2700000" sx="101000" sy="101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cs typeface="+mn-cs"/>
              <a:sym typeface="字魂59号-创粗黑" panose="00000500000000000000" pitchFamily="2" charset="-122"/>
            </a:endParaRPr>
          </a:p>
        </p:txBody>
      </p: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8A6E0889-C16C-4403-8432-5611E6652FFC}"/>
              </a:ext>
            </a:extLst>
          </p:cNvPr>
          <p:cNvCxnSpPr>
            <a:cxnSpLocks/>
          </p:cNvCxnSpPr>
          <p:nvPr/>
        </p:nvCxnSpPr>
        <p:spPr>
          <a:xfrm>
            <a:off x="3386878" y="3451681"/>
            <a:ext cx="5418245" cy="0"/>
          </a:xfrm>
          <a:prstGeom prst="line">
            <a:avLst/>
          </a:prstGeom>
          <a:ln w="19050">
            <a:solidFill>
              <a:srgbClr val="0045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5">
            <a:extLst>
              <a:ext uri="{FF2B5EF4-FFF2-40B4-BE49-F238E27FC236}">
                <a16:creationId xmlns:a16="http://schemas.microsoft.com/office/drawing/2014/main" id="{145600F1-D570-46F7-9E3E-81D22A6BA5D6}"/>
              </a:ext>
            </a:extLst>
          </p:cNvPr>
          <p:cNvSpPr txBox="1"/>
          <p:nvPr/>
        </p:nvSpPr>
        <p:spPr>
          <a:xfrm>
            <a:off x="3293074" y="3560293"/>
            <a:ext cx="560585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dist">
              <a:defRPr/>
            </a:pPr>
            <a:r>
              <a:rPr lang="zh-CN" altLang="en-US" sz="4400" dirty="0">
                <a:solidFill>
                  <a:srgbClr val="00457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字魂59号-创粗黑" panose="00000500000000000000" pitchFamily="2" charset="-122"/>
              </a:rPr>
              <a:t>探究过程</a:t>
            </a:r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D60D66E3-7891-49B7-8D10-BA804CC96984}"/>
              </a:ext>
            </a:extLst>
          </p:cNvPr>
          <p:cNvCxnSpPr>
            <a:cxnSpLocks/>
          </p:cNvCxnSpPr>
          <p:nvPr/>
        </p:nvCxnSpPr>
        <p:spPr>
          <a:xfrm>
            <a:off x="3386878" y="4374201"/>
            <a:ext cx="5418245" cy="0"/>
          </a:xfrm>
          <a:prstGeom prst="line">
            <a:avLst/>
          </a:prstGeom>
          <a:ln w="19050">
            <a:solidFill>
              <a:srgbClr val="0045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椭圆 9">
            <a:extLst>
              <a:ext uri="{FF2B5EF4-FFF2-40B4-BE49-F238E27FC236}">
                <a16:creationId xmlns:a16="http://schemas.microsoft.com/office/drawing/2014/main" id="{733B284A-20AC-47F1-AEB3-B7C7E124906B}"/>
              </a:ext>
            </a:extLst>
          </p:cNvPr>
          <p:cNvSpPr/>
          <p:nvPr/>
        </p:nvSpPr>
        <p:spPr>
          <a:xfrm>
            <a:off x="5367338" y="1816865"/>
            <a:ext cx="1457325" cy="1457325"/>
          </a:xfrm>
          <a:prstGeom prst="ellipse">
            <a:avLst/>
          </a:prstGeom>
          <a:solidFill>
            <a:srgbClr val="0045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字魂59号-创粗黑" panose="00000500000000000000" pitchFamily="2" charset="-122"/>
              </a:rPr>
              <a:t>02</a:t>
            </a:r>
            <a:endParaRPr kumimoji="0" lang="zh-CN" altLang="en-US" sz="5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字魂59号-创粗黑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19173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083" b="91032" l="9915" r="89991">
                        <a14:foregroundMark x1="21252" y1="84897" x2="21252" y2="84897"/>
                        <a14:foregroundMark x1="43833" y1="81298" x2="43833" y2="81298"/>
                        <a14:foregroundMark x1="58159" y1="82124" x2="58159" y2="82124"/>
                        <a14:foregroundMark x1="74526" y1="75162" x2="74526" y2="75162"/>
                        <a14:foregroundMark x1="40702" y1="63481" x2="40702" y2="63481"/>
                        <a14:foregroundMark x1="62856" y1="64012" x2="62856" y2="6401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804944" y="107576"/>
            <a:ext cx="1387056" cy="1115304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7" name="矩形 6"/>
              <p:cNvSpPr/>
              <p:nvPr/>
            </p:nvSpPr>
            <p:spPr>
              <a:xfrm>
                <a:off x="7312805" y="2122705"/>
                <a:ext cx="3810000" cy="75277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lvl="0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altLang="zh-CN" sz="32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  <m:r>
                      <a:rPr lang="en-US" altLang="zh-CN" sz="32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=1−</m:t>
                    </m:r>
                    <m:sSup>
                      <m:sSupPr>
                        <m:ctrlPr>
                          <a:rPr lang="en-US" altLang="zh-CN" sz="32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32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CN" sz="32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CN" sz="32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𝑘𝐴</m:t>
                        </m:r>
                      </m:sup>
                    </m:sSup>
                  </m:oMath>
                </a14:m>
                <a:endParaRPr lang="en-US" altLang="zh-CN" sz="3200" b="0" dirty="0">
                  <a:solidFill>
                    <a:prstClr val="black"/>
                  </a:solidFill>
                  <a:latin typeface="微软雅黑" panose="020B0503020204020204" pitchFamily="34" charset="-122"/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7" name="矩形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2805" y="2122705"/>
                <a:ext cx="3810000" cy="752770"/>
              </a:xfrm>
              <a:prstGeom prst="rect">
                <a:avLst/>
              </a:prstGeom>
              <a:blipFill>
                <a:blip r:embed="rId5"/>
                <a:stretch>
                  <a:fillRect l="-3987" b="-23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文本框 17">
            <a:extLst>
              <a:ext uri="{FF2B5EF4-FFF2-40B4-BE49-F238E27FC236}">
                <a16:creationId xmlns:a16="http://schemas.microsoft.com/office/drawing/2014/main" id="{57184F78-5A51-4146-B51A-DCEFB357EEB5}"/>
              </a:ext>
            </a:extLst>
          </p:cNvPr>
          <p:cNvSpPr txBox="1"/>
          <p:nvPr/>
        </p:nvSpPr>
        <p:spPr>
          <a:xfrm>
            <a:off x="3616336" y="393837"/>
            <a:ext cx="4959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457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字魂59号-创粗黑" panose="00000500000000000000" pitchFamily="2" charset="-122"/>
              </a:rPr>
              <a:t>第二部分：探究过程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004578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cs typeface="+mn-cs"/>
              <a:sym typeface="字魂59号-创粗黑" panose="00000500000000000000" pitchFamily="2" charset="-122"/>
            </a:endParaRPr>
          </a:p>
        </p:txBody>
      </p:sp>
      <p:cxnSp>
        <p:nvCxnSpPr>
          <p:cNvPr id="19" name="直接连接符 18">
            <a:extLst>
              <a:ext uri="{FF2B5EF4-FFF2-40B4-BE49-F238E27FC236}">
                <a16:creationId xmlns:a16="http://schemas.microsoft.com/office/drawing/2014/main" id="{418B9CB8-CDAB-4E1C-82F8-78ED52E4D99A}"/>
              </a:ext>
            </a:extLst>
          </p:cNvPr>
          <p:cNvCxnSpPr>
            <a:cxnSpLocks/>
          </p:cNvCxnSpPr>
          <p:nvPr/>
        </p:nvCxnSpPr>
        <p:spPr>
          <a:xfrm>
            <a:off x="5326650" y="956191"/>
            <a:ext cx="1569450" cy="0"/>
          </a:xfrm>
          <a:prstGeom prst="line">
            <a:avLst/>
          </a:prstGeom>
          <a:ln w="19050">
            <a:solidFill>
              <a:srgbClr val="0045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图片 3">
            <a:extLst>
              <a:ext uri="{FF2B5EF4-FFF2-40B4-BE49-F238E27FC236}">
                <a16:creationId xmlns:a16="http://schemas.microsoft.com/office/drawing/2014/main" id="{14D888D9-2C45-5216-AC2F-B5BC4DC7509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808" y="1489102"/>
            <a:ext cx="5615832" cy="3220931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DF0DF9E9-F143-4933-A99D-95DB91C7017B}"/>
              </a:ext>
            </a:extLst>
          </p:cNvPr>
          <p:cNvSpPr txBox="1"/>
          <p:nvPr/>
        </p:nvSpPr>
        <p:spPr>
          <a:xfrm>
            <a:off x="7312805" y="1258271"/>
            <a:ext cx="47549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457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字魂59号-创粗黑" panose="00000500000000000000" pitchFamily="2" charset="-122"/>
              </a:rPr>
              <a:t>数学模型的建立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A572C2AB-92B8-1A21-FAA8-CAFE492682F4}"/>
                  </a:ext>
                </a:extLst>
              </p:cNvPr>
              <p:cNvSpPr txBox="1"/>
              <p:nvPr/>
            </p:nvSpPr>
            <p:spPr>
              <a:xfrm>
                <a:off x="6641352" y="3065277"/>
                <a:ext cx="6097904" cy="260148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lvl="0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altLang="zh-CN" sz="28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  <m:r>
                      <a:rPr lang="zh-CN" altLang="en-US" sz="28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zh-CN" altLang="en-US" sz="2800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是过滤效果（假定小于</a:t>
                </a:r>
                <a:r>
                  <a:rPr lang="en-US" altLang="zh-CN" sz="2800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1</a:t>
                </a:r>
                <a:r>
                  <a:rPr lang="zh-CN" altLang="en-US" sz="2800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）</a:t>
                </a:r>
                <a:endParaRPr lang="en-US" altLang="zh-CN" sz="28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marL="342900" lvl="0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8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A</m:t>
                    </m:r>
                  </m:oMath>
                </a14:m>
                <a:r>
                  <a:rPr lang="zh-CN" altLang="en-US" sz="2800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是滤材与物质接触面积</a:t>
                </a:r>
                <a:endParaRPr lang="en-US" altLang="zh-CN" sz="28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marL="800100" lvl="1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zh-CN" altLang="en-US" sz="2800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此处滤材为圆柱形</a:t>
                </a:r>
                <a:endParaRPr lang="en-US" altLang="zh-CN" sz="28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marL="800100" lvl="1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80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A</m:t>
                    </m:r>
                    <m:r>
                      <a:rPr lang="en-US" altLang="zh-CN" sz="28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=2</m:t>
                    </m:r>
                    <m:r>
                      <a:rPr lang="en-US" altLang="zh-CN" sz="28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𝜋</m:t>
                    </m:r>
                    <m:r>
                      <a:rPr lang="en-US" altLang="zh-CN" sz="28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𝑟𝑙</m:t>
                    </m:r>
                  </m:oMath>
                </a14:m>
                <a:endParaRPr lang="en-US" altLang="zh-CN" sz="28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A572C2AB-92B8-1A21-FAA8-CAFE492682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1352" y="3065277"/>
                <a:ext cx="6097904" cy="2601481"/>
              </a:xfrm>
              <a:prstGeom prst="rect">
                <a:avLst/>
              </a:prstGeom>
              <a:blipFill>
                <a:blip r:embed="rId7"/>
                <a:stretch>
                  <a:fillRect l="-1660" b="-436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文本框 8">
            <a:extLst>
              <a:ext uri="{FF2B5EF4-FFF2-40B4-BE49-F238E27FC236}">
                <a16:creationId xmlns:a16="http://schemas.microsoft.com/office/drawing/2014/main" id="{017E80D8-BF76-9B0F-63FC-0EFF438EDDDA}"/>
              </a:ext>
            </a:extLst>
          </p:cNvPr>
          <p:cNvSpPr txBox="1"/>
          <p:nvPr/>
        </p:nvSpPr>
        <p:spPr>
          <a:xfrm>
            <a:off x="1238837" y="4781278"/>
            <a:ext cx="47549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457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字魂59号-创粗黑" panose="00000500000000000000" pitchFamily="2" charset="-122"/>
              </a:rPr>
              <a:t>示意图表（与实验内容无关）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id="{EBE86A4E-5E0A-678E-F4C5-D4A177FD4C63}"/>
                  </a:ext>
                </a:extLst>
              </p:cNvPr>
              <p:cNvSpPr/>
              <p:nvPr/>
            </p:nvSpPr>
            <p:spPr>
              <a:xfrm>
                <a:off x="1114640" y="5767636"/>
                <a:ext cx="10953163" cy="73994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zh-CN" altLang="en-US" sz="3200">
                        <a:solidFill>
                          <a:prstClr val="black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rPr>
                      <m:t>曲线与坐标轴围成</m:t>
                    </m:r>
                  </m:oMath>
                </a14:m>
                <a:r>
                  <a:rPr lang="zh-CN" altLang="en-US" sz="2800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面积大小为比较吸附效果的标准</a:t>
                </a:r>
                <a:endParaRPr lang="en-US" altLang="zh-CN" sz="28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id="{EBE86A4E-5E0A-678E-F4C5-D4A177FD4C6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4640" y="5767636"/>
                <a:ext cx="10953163" cy="739946"/>
              </a:xfrm>
              <a:prstGeom prst="rect">
                <a:avLst/>
              </a:prstGeom>
              <a:blipFill>
                <a:blip r:embed="rId8"/>
                <a:stretch>
                  <a:fillRect l="-1273" b="-237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45944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083" b="91032" l="9915" r="89991">
                        <a14:foregroundMark x1="21252" y1="84897" x2="21252" y2="84897"/>
                        <a14:foregroundMark x1="43833" y1="81298" x2="43833" y2="81298"/>
                        <a14:foregroundMark x1="58159" y1="82124" x2="58159" y2="82124"/>
                        <a14:foregroundMark x1="74526" y1="75162" x2="74526" y2="75162"/>
                        <a14:foregroundMark x1="40702" y1="63481" x2="40702" y2="63481"/>
                        <a14:foregroundMark x1="62856" y1="64012" x2="62856" y2="6401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804944" y="107576"/>
            <a:ext cx="1387056" cy="1115304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5049813" y="5826044"/>
            <a:ext cx="3213478" cy="6624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原型机设计与制作</a:t>
            </a:r>
            <a:endParaRPr lang="en-US" altLang="zh-CN" sz="28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57184F78-5A51-4146-B51A-DCEFB357EEB5}"/>
              </a:ext>
            </a:extLst>
          </p:cNvPr>
          <p:cNvSpPr txBox="1"/>
          <p:nvPr/>
        </p:nvSpPr>
        <p:spPr>
          <a:xfrm>
            <a:off x="3616336" y="393837"/>
            <a:ext cx="4959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457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字魂59号-创粗黑" panose="00000500000000000000" pitchFamily="2" charset="-122"/>
              </a:rPr>
              <a:t>第二部分：探究过程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004578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cs typeface="+mn-cs"/>
              <a:sym typeface="字魂59号-创粗黑" panose="00000500000000000000" pitchFamily="2" charset="-122"/>
            </a:endParaRPr>
          </a:p>
        </p:txBody>
      </p:sp>
      <p:cxnSp>
        <p:nvCxnSpPr>
          <p:cNvPr id="19" name="直接连接符 18">
            <a:extLst>
              <a:ext uri="{FF2B5EF4-FFF2-40B4-BE49-F238E27FC236}">
                <a16:creationId xmlns:a16="http://schemas.microsoft.com/office/drawing/2014/main" id="{418B9CB8-CDAB-4E1C-82F8-78ED52E4D99A}"/>
              </a:ext>
            </a:extLst>
          </p:cNvPr>
          <p:cNvCxnSpPr>
            <a:cxnSpLocks/>
          </p:cNvCxnSpPr>
          <p:nvPr/>
        </p:nvCxnSpPr>
        <p:spPr>
          <a:xfrm>
            <a:off x="5326650" y="956191"/>
            <a:ext cx="1569450" cy="0"/>
          </a:xfrm>
          <a:prstGeom prst="line">
            <a:avLst/>
          </a:prstGeom>
          <a:ln w="19050">
            <a:solidFill>
              <a:srgbClr val="0045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图片 12">
            <a:extLst>
              <a:ext uri="{FF2B5EF4-FFF2-40B4-BE49-F238E27FC236}">
                <a16:creationId xmlns:a16="http://schemas.microsoft.com/office/drawing/2014/main" id="{F3E9CDBD-9C6D-219D-7EDD-DF1CAA64E1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338" y="1245942"/>
            <a:ext cx="7309054" cy="3906562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08B6C8CA-4C08-D67C-8BCC-B0B2317BA42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145" y="2304531"/>
            <a:ext cx="1529729" cy="4211053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774210CC-83BE-B4DE-2AD2-42678E34E96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4874" y="2306820"/>
            <a:ext cx="1665826" cy="4206474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5E077419-9F18-126D-53C7-4E8B888BEA0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601"/>
          <a:stretch/>
        </p:blipFill>
        <p:spPr>
          <a:xfrm>
            <a:off x="2428173" y="2730772"/>
            <a:ext cx="5782571" cy="2873620"/>
          </a:xfrm>
          <a:prstGeom prst="rect">
            <a:avLst/>
          </a:prstGeom>
        </p:spPr>
      </p:pic>
      <p:sp>
        <p:nvSpPr>
          <p:cNvPr id="28" name="矩形 27">
            <a:extLst>
              <a:ext uri="{FF2B5EF4-FFF2-40B4-BE49-F238E27FC236}">
                <a16:creationId xmlns:a16="http://schemas.microsoft.com/office/drawing/2014/main" id="{5406DF51-07EC-A897-8993-5F98272BB826}"/>
              </a:ext>
            </a:extLst>
          </p:cNvPr>
          <p:cNvSpPr/>
          <p:nvPr/>
        </p:nvSpPr>
        <p:spPr>
          <a:xfrm>
            <a:off x="6088734" y="3867571"/>
            <a:ext cx="2122010" cy="1736821"/>
          </a:xfrm>
          <a:prstGeom prst="rect">
            <a:avLst/>
          </a:prstGeom>
          <a:solidFill>
            <a:srgbClr val="D7D5D4"/>
          </a:solidFill>
          <a:ln>
            <a:solidFill>
              <a:srgbClr val="D7D5D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27" name="图片 26">
            <a:extLst>
              <a:ext uri="{FF2B5EF4-FFF2-40B4-BE49-F238E27FC236}">
                <a16:creationId xmlns:a16="http://schemas.microsoft.com/office/drawing/2014/main" id="{73B841F4-D535-239F-5871-15FBC0D405A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0738" y="1177844"/>
            <a:ext cx="5207000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124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083" b="91032" l="9915" r="89991">
                        <a14:foregroundMark x1="21252" y1="84897" x2="21252" y2="84897"/>
                        <a14:foregroundMark x1="43833" y1="81298" x2="43833" y2="81298"/>
                        <a14:foregroundMark x1="58159" y1="82124" x2="58159" y2="82124"/>
                        <a14:foregroundMark x1="74526" y1="75162" x2="74526" y2="75162"/>
                        <a14:foregroundMark x1="40702" y1="63481" x2="40702" y2="63481"/>
                        <a14:foregroundMark x1="62856" y1="64012" x2="62856" y2="6401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804944" y="107576"/>
            <a:ext cx="1387056" cy="1115304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-252112" y="3439565"/>
            <a:ext cx="4434468" cy="3774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6700"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zh-CN" sz="1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 </a:t>
            </a:r>
            <a:r>
              <a:rPr lang="en-US" altLang="zh-CN" sz="1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 </a:t>
            </a:r>
            <a:r>
              <a:rPr lang="zh-CN" altLang="en-US" sz="1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可行性实验一装置图</a:t>
            </a:r>
            <a:endParaRPr lang="zh-CN" altLang="zh-CN" sz="1400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745119" y="6328486"/>
            <a:ext cx="339548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 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可行性实验一传感器度数可视化图表</a:t>
            </a: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3277386" y="3396619"/>
            <a:ext cx="4434468" cy="3774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6700"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zh-CN" sz="1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1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 </a:t>
            </a:r>
            <a:r>
              <a:rPr lang="zh-CN" altLang="en-US" sz="1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可行性实验二装置图</a:t>
            </a:r>
            <a:endParaRPr lang="zh-CN" altLang="zh-CN" sz="1400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3448173" y="6298858"/>
            <a:ext cx="4434468" cy="3774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6700"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zh-CN" sz="1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1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4 </a:t>
            </a:r>
            <a:r>
              <a:rPr lang="zh-CN" altLang="en-US" sz="1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可装载滤材示意图</a:t>
            </a:r>
            <a:endParaRPr lang="zh-CN" altLang="zh-CN" sz="1400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FC231BD3-7357-4B90-8B4B-4867FD30A9AB}"/>
              </a:ext>
            </a:extLst>
          </p:cNvPr>
          <p:cNvSpPr txBox="1"/>
          <p:nvPr/>
        </p:nvSpPr>
        <p:spPr>
          <a:xfrm>
            <a:off x="7437002" y="1108497"/>
            <a:ext cx="47549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457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字魂59号-创粗黑" panose="00000500000000000000" pitchFamily="2" charset="-122"/>
              </a:rPr>
              <a:t>三次可行性实验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57184F78-5A51-4146-B51A-DCEFB357EEB5}"/>
              </a:ext>
            </a:extLst>
          </p:cNvPr>
          <p:cNvSpPr txBox="1"/>
          <p:nvPr/>
        </p:nvSpPr>
        <p:spPr>
          <a:xfrm>
            <a:off x="3616336" y="393837"/>
            <a:ext cx="49593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457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字魂59号-创粗黑" panose="00000500000000000000" pitchFamily="2" charset="-122"/>
              </a:rPr>
              <a:t>第二部分：探究过程及结论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004578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cs typeface="+mn-cs"/>
              <a:sym typeface="字魂59号-创粗黑" panose="00000500000000000000" pitchFamily="2" charset="-122"/>
            </a:endParaRPr>
          </a:p>
        </p:txBody>
      </p:sp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id="{418B9CB8-CDAB-4E1C-82F8-78ED52E4D99A}"/>
              </a:ext>
            </a:extLst>
          </p:cNvPr>
          <p:cNvCxnSpPr>
            <a:cxnSpLocks/>
          </p:cNvCxnSpPr>
          <p:nvPr/>
        </p:nvCxnSpPr>
        <p:spPr>
          <a:xfrm>
            <a:off x="5326650" y="956191"/>
            <a:ext cx="1569450" cy="0"/>
          </a:xfrm>
          <a:prstGeom prst="line">
            <a:avLst/>
          </a:prstGeom>
          <a:ln w="19050">
            <a:solidFill>
              <a:srgbClr val="0045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图片 4">
            <a:extLst>
              <a:ext uri="{FF2B5EF4-FFF2-40B4-BE49-F238E27FC236}">
                <a16:creationId xmlns:a16="http://schemas.microsoft.com/office/drawing/2014/main" id="{3781644A-D0A3-990E-5D55-73B8A238EE1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846" y="1081911"/>
            <a:ext cx="3130985" cy="2344708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DCBA84EF-EAA9-85CD-50E3-A02624EB17E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846" y="4006713"/>
            <a:ext cx="3730029" cy="2242329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99F1A0C8-F1BF-AF48-4A89-48D0CED2DB7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2356" y="1222880"/>
            <a:ext cx="2966103" cy="220842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15615D40-34FB-CFA8-0B13-DB54C73ED35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4808" y="3955523"/>
            <a:ext cx="2744082" cy="2344708"/>
          </a:xfrm>
          <a:prstGeom prst="rect">
            <a:avLst/>
          </a:prstGeom>
        </p:spPr>
      </p:pic>
      <p:sp>
        <p:nvSpPr>
          <p:cNvPr id="22" name="文本框 21">
            <a:extLst>
              <a:ext uri="{FF2B5EF4-FFF2-40B4-BE49-F238E27FC236}">
                <a16:creationId xmlns:a16="http://schemas.microsoft.com/office/drawing/2014/main" id="{39DD1BE3-558C-D95D-3152-BBA93DE9ED12}"/>
              </a:ext>
            </a:extLst>
          </p:cNvPr>
          <p:cNvSpPr txBox="1"/>
          <p:nvPr/>
        </p:nvSpPr>
        <p:spPr>
          <a:xfrm>
            <a:off x="7437002" y="1559541"/>
            <a:ext cx="4434468" cy="51868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实验一：证明了流动性材料在整体吸附效果上更胜一筹。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实验二：算出仪器在一分钟内过滤流速约为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1.76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升</a:t>
            </a:r>
            <a:endParaRPr lang="en-US" altLang="zh-CN" sz="28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实验三：证明装置适用于液体、气体净化 </a:t>
            </a:r>
            <a:endParaRPr lang="en-US" altLang="zh-CN" sz="28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6044209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蓝色简介大气毕业答辩竞赛演讲PPT模板"/>
</p:tagLst>
</file>

<file path=ppt/theme/theme1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1618</TotalTime>
  <Words>740</Words>
  <Application>Microsoft Macintosh PowerPoint</Application>
  <PresentationFormat>宽屏</PresentationFormat>
  <Paragraphs>80</Paragraphs>
  <Slides>13</Slides>
  <Notes>13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21" baseType="lpstr">
      <vt:lpstr>SimHei</vt:lpstr>
      <vt:lpstr>微软雅黑</vt:lpstr>
      <vt:lpstr>字魂59号-创粗黑</vt:lpstr>
      <vt:lpstr>AdobeSongStd</vt:lpstr>
      <vt:lpstr>AndaleMono</vt:lpstr>
      <vt:lpstr>Arial</vt:lpstr>
      <vt:lpstr>Cambria Math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庄逸宸</dc:creator>
  <cp:keywords/>
  <dc:description/>
  <cp:lastModifiedBy>Wei Zhuang</cp:lastModifiedBy>
  <cp:revision>136</cp:revision>
  <dcterms:created xsi:type="dcterms:W3CDTF">2018-07-22T02:36:38Z</dcterms:created>
  <dcterms:modified xsi:type="dcterms:W3CDTF">2025-06-01T04:25:58Z</dcterms:modified>
  <cp:category/>
</cp:coreProperties>
</file>