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9"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8E6"/>
    <a:srgbClr val="D8EFFE"/>
    <a:srgbClr val="C0CFEF"/>
    <a:srgbClr val="61C0DF"/>
    <a:srgbClr val="88C0DF"/>
    <a:srgbClr val="88CEED"/>
    <a:srgbClr val="FDEEE2"/>
    <a:srgbClr val="5230A0"/>
    <a:srgbClr val="E6E6E6"/>
    <a:srgbClr val="4B93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84"/>
    <p:restoredTop sz="94795"/>
  </p:normalViewPr>
  <p:slideViewPr>
    <p:cSldViewPr snapToGrid="0">
      <p:cViewPr varScale="1">
        <p:scale>
          <a:sx n="116" d="100"/>
          <a:sy n="116" d="100"/>
        </p:scale>
        <p:origin x="11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7F300-59FD-4261-B078-C509D15BB96B}" type="datetimeFigureOut">
              <a:rPr lang="zh-CN" altLang="en-US" smtClean="0"/>
              <a:t>2026/2/27</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78745-A8E8-4D2F-8A3A-C067E417DEED}" type="slidenum">
              <a:rPr lang="zh-CN" altLang="en-US" smtClean="0"/>
              <a:t>‹#›</a:t>
            </a:fld>
            <a:endParaRPr lang="zh-CN" altLang="en-US"/>
          </a:p>
        </p:txBody>
      </p:sp>
    </p:spTree>
    <p:extLst>
      <p:ext uri="{BB962C8B-B14F-4D97-AF65-F5344CB8AC3E}">
        <p14:creationId xmlns:p14="http://schemas.microsoft.com/office/powerpoint/2010/main" val="4238376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178745-A8E8-4D2F-8A3A-C067E417DEED}" type="slidenum">
              <a:rPr lang="zh-CN" altLang="en-US" smtClean="0"/>
              <a:t>1</a:t>
            </a:fld>
            <a:endParaRPr lang="zh-CN" altLang="en-US"/>
          </a:p>
        </p:txBody>
      </p:sp>
    </p:spTree>
    <p:extLst>
      <p:ext uri="{BB962C8B-B14F-4D97-AF65-F5344CB8AC3E}">
        <p14:creationId xmlns:p14="http://schemas.microsoft.com/office/powerpoint/2010/main" val="1511030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304F442A-C6F8-2040-B3EE-C2619C3F58CB}" type="datetimeFigureOut">
              <a:rPr lang="en-CN" smtClean="0"/>
              <a:t>2/27/26</a:t>
            </a:fld>
            <a:endParaRPr lang="en-CN"/>
          </a:p>
        </p:txBody>
      </p:sp>
      <p:sp>
        <p:nvSpPr>
          <p:cNvPr id="5" name="Footer Placeholder 4"/>
          <p:cNvSpPr>
            <a:spLocks noGrp="1"/>
          </p:cNvSpPr>
          <p:nvPr>
            <p:ph type="ftr" sz="quarter" idx="11"/>
          </p:nvPr>
        </p:nvSpPr>
        <p:spPr/>
        <p:txBody>
          <a:bodyPr/>
          <a:lstStyle/>
          <a:p>
            <a:endParaRPr lang="en-CN"/>
          </a:p>
        </p:txBody>
      </p:sp>
      <p:sp>
        <p:nvSpPr>
          <p:cNvPr id="6" name="Slide Number Placeholder 5"/>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1736638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304F442A-C6F8-2040-B3EE-C2619C3F58CB}" type="datetimeFigureOut">
              <a:rPr lang="en-CN" smtClean="0"/>
              <a:t>2/27/26</a:t>
            </a:fld>
            <a:endParaRPr lang="en-CN"/>
          </a:p>
        </p:txBody>
      </p:sp>
      <p:sp>
        <p:nvSpPr>
          <p:cNvPr id="5" name="Footer Placeholder 4"/>
          <p:cNvSpPr>
            <a:spLocks noGrp="1"/>
          </p:cNvSpPr>
          <p:nvPr>
            <p:ph type="ftr" sz="quarter" idx="11"/>
          </p:nvPr>
        </p:nvSpPr>
        <p:spPr/>
        <p:txBody>
          <a:bodyPr/>
          <a:lstStyle/>
          <a:p>
            <a:endParaRPr lang="en-CN"/>
          </a:p>
        </p:txBody>
      </p:sp>
      <p:sp>
        <p:nvSpPr>
          <p:cNvPr id="6" name="Slide Number Placeholder 5"/>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50059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304F442A-C6F8-2040-B3EE-C2619C3F58CB}" type="datetimeFigureOut">
              <a:rPr lang="en-CN" smtClean="0"/>
              <a:t>2/27/26</a:t>
            </a:fld>
            <a:endParaRPr lang="en-CN"/>
          </a:p>
        </p:txBody>
      </p:sp>
      <p:sp>
        <p:nvSpPr>
          <p:cNvPr id="5" name="Footer Placeholder 4"/>
          <p:cNvSpPr>
            <a:spLocks noGrp="1"/>
          </p:cNvSpPr>
          <p:nvPr>
            <p:ph type="ftr" sz="quarter" idx="11"/>
          </p:nvPr>
        </p:nvSpPr>
        <p:spPr/>
        <p:txBody>
          <a:bodyPr/>
          <a:lstStyle/>
          <a:p>
            <a:endParaRPr lang="en-CN"/>
          </a:p>
        </p:txBody>
      </p:sp>
      <p:sp>
        <p:nvSpPr>
          <p:cNvPr id="6" name="Slide Number Placeholder 5"/>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4608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304F442A-C6F8-2040-B3EE-C2619C3F58CB}" type="datetimeFigureOut">
              <a:rPr lang="en-CN" smtClean="0"/>
              <a:t>2/27/26</a:t>
            </a:fld>
            <a:endParaRPr lang="en-CN"/>
          </a:p>
        </p:txBody>
      </p:sp>
      <p:sp>
        <p:nvSpPr>
          <p:cNvPr id="5" name="Footer Placeholder 4"/>
          <p:cNvSpPr>
            <a:spLocks noGrp="1"/>
          </p:cNvSpPr>
          <p:nvPr>
            <p:ph type="ftr" sz="quarter" idx="11"/>
          </p:nvPr>
        </p:nvSpPr>
        <p:spPr/>
        <p:txBody>
          <a:bodyPr/>
          <a:lstStyle/>
          <a:p>
            <a:endParaRPr lang="en-CN"/>
          </a:p>
        </p:txBody>
      </p:sp>
      <p:sp>
        <p:nvSpPr>
          <p:cNvPr id="6" name="Slide Number Placeholder 5"/>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2244229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304F442A-C6F8-2040-B3EE-C2619C3F58CB}" type="datetimeFigureOut">
              <a:rPr lang="en-CN" smtClean="0"/>
              <a:t>2/27/26</a:t>
            </a:fld>
            <a:endParaRPr lang="en-CN"/>
          </a:p>
        </p:txBody>
      </p:sp>
      <p:sp>
        <p:nvSpPr>
          <p:cNvPr id="5" name="Footer Placeholder 4"/>
          <p:cNvSpPr>
            <a:spLocks noGrp="1"/>
          </p:cNvSpPr>
          <p:nvPr>
            <p:ph type="ftr" sz="quarter" idx="11"/>
          </p:nvPr>
        </p:nvSpPr>
        <p:spPr/>
        <p:txBody>
          <a:bodyPr/>
          <a:lstStyle/>
          <a:p>
            <a:endParaRPr lang="en-CN"/>
          </a:p>
        </p:txBody>
      </p:sp>
      <p:sp>
        <p:nvSpPr>
          <p:cNvPr id="6" name="Slide Number Placeholder 5"/>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3694993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304F442A-C6F8-2040-B3EE-C2619C3F58CB}" type="datetimeFigureOut">
              <a:rPr lang="en-CN" smtClean="0"/>
              <a:t>2/27/26</a:t>
            </a:fld>
            <a:endParaRPr lang="en-CN"/>
          </a:p>
        </p:txBody>
      </p:sp>
      <p:sp>
        <p:nvSpPr>
          <p:cNvPr id="6" name="Footer Placeholder 5"/>
          <p:cNvSpPr>
            <a:spLocks noGrp="1"/>
          </p:cNvSpPr>
          <p:nvPr>
            <p:ph type="ftr" sz="quarter" idx="11"/>
          </p:nvPr>
        </p:nvSpPr>
        <p:spPr/>
        <p:txBody>
          <a:bodyPr/>
          <a:lstStyle/>
          <a:p>
            <a:endParaRPr lang="en-CN"/>
          </a:p>
        </p:txBody>
      </p:sp>
      <p:sp>
        <p:nvSpPr>
          <p:cNvPr id="7" name="Slide Number Placeholder 6"/>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245475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304F442A-C6F8-2040-B3EE-C2619C3F58CB}" type="datetimeFigureOut">
              <a:rPr lang="en-CN" smtClean="0"/>
              <a:t>2/27/26</a:t>
            </a:fld>
            <a:endParaRPr lang="en-CN"/>
          </a:p>
        </p:txBody>
      </p:sp>
      <p:sp>
        <p:nvSpPr>
          <p:cNvPr id="8" name="Footer Placeholder 7"/>
          <p:cNvSpPr>
            <a:spLocks noGrp="1"/>
          </p:cNvSpPr>
          <p:nvPr>
            <p:ph type="ftr" sz="quarter" idx="11"/>
          </p:nvPr>
        </p:nvSpPr>
        <p:spPr/>
        <p:txBody>
          <a:bodyPr/>
          <a:lstStyle/>
          <a:p>
            <a:endParaRPr lang="en-CN"/>
          </a:p>
        </p:txBody>
      </p:sp>
      <p:sp>
        <p:nvSpPr>
          <p:cNvPr id="9" name="Slide Number Placeholder 8"/>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68319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304F442A-C6F8-2040-B3EE-C2619C3F58CB}" type="datetimeFigureOut">
              <a:rPr lang="en-CN" smtClean="0"/>
              <a:t>2/27/26</a:t>
            </a:fld>
            <a:endParaRPr lang="en-CN"/>
          </a:p>
        </p:txBody>
      </p:sp>
      <p:sp>
        <p:nvSpPr>
          <p:cNvPr id="4" name="Footer Placeholder 3"/>
          <p:cNvSpPr>
            <a:spLocks noGrp="1"/>
          </p:cNvSpPr>
          <p:nvPr>
            <p:ph type="ftr" sz="quarter" idx="11"/>
          </p:nvPr>
        </p:nvSpPr>
        <p:spPr/>
        <p:txBody>
          <a:bodyPr/>
          <a:lstStyle/>
          <a:p>
            <a:endParaRPr lang="en-CN"/>
          </a:p>
        </p:txBody>
      </p:sp>
      <p:sp>
        <p:nvSpPr>
          <p:cNvPr id="5" name="Slide Number Placeholder 4"/>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232742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4F442A-C6F8-2040-B3EE-C2619C3F58CB}" type="datetimeFigureOut">
              <a:rPr lang="en-CN" smtClean="0"/>
              <a:t>2/27/26</a:t>
            </a:fld>
            <a:endParaRPr lang="en-CN"/>
          </a:p>
        </p:txBody>
      </p:sp>
      <p:sp>
        <p:nvSpPr>
          <p:cNvPr id="3" name="Footer Placeholder 2"/>
          <p:cNvSpPr>
            <a:spLocks noGrp="1"/>
          </p:cNvSpPr>
          <p:nvPr>
            <p:ph type="ftr" sz="quarter" idx="11"/>
          </p:nvPr>
        </p:nvSpPr>
        <p:spPr/>
        <p:txBody>
          <a:bodyPr/>
          <a:lstStyle/>
          <a:p>
            <a:endParaRPr lang="en-CN"/>
          </a:p>
        </p:txBody>
      </p:sp>
      <p:sp>
        <p:nvSpPr>
          <p:cNvPr id="4" name="Slide Number Placeholder 3"/>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1069597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304F442A-C6F8-2040-B3EE-C2619C3F58CB}" type="datetimeFigureOut">
              <a:rPr lang="en-CN" smtClean="0"/>
              <a:t>2/27/26</a:t>
            </a:fld>
            <a:endParaRPr lang="en-CN"/>
          </a:p>
        </p:txBody>
      </p:sp>
      <p:sp>
        <p:nvSpPr>
          <p:cNvPr id="6" name="Footer Placeholder 5"/>
          <p:cNvSpPr>
            <a:spLocks noGrp="1"/>
          </p:cNvSpPr>
          <p:nvPr>
            <p:ph type="ftr" sz="quarter" idx="11"/>
          </p:nvPr>
        </p:nvSpPr>
        <p:spPr/>
        <p:txBody>
          <a:bodyPr/>
          <a:lstStyle/>
          <a:p>
            <a:endParaRPr lang="en-CN"/>
          </a:p>
        </p:txBody>
      </p:sp>
      <p:sp>
        <p:nvSpPr>
          <p:cNvPr id="7" name="Slide Number Placeholder 6"/>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356132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304F442A-C6F8-2040-B3EE-C2619C3F58CB}" type="datetimeFigureOut">
              <a:rPr lang="en-CN" smtClean="0"/>
              <a:t>2/27/26</a:t>
            </a:fld>
            <a:endParaRPr lang="en-CN"/>
          </a:p>
        </p:txBody>
      </p:sp>
      <p:sp>
        <p:nvSpPr>
          <p:cNvPr id="6" name="Footer Placeholder 5"/>
          <p:cNvSpPr>
            <a:spLocks noGrp="1"/>
          </p:cNvSpPr>
          <p:nvPr>
            <p:ph type="ftr" sz="quarter" idx="11"/>
          </p:nvPr>
        </p:nvSpPr>
        <p:spPr/>
        <p:txBody>
          <a:bodyPr/>
          <a:lstStyle/>
          <a:p>
            <a:endParaRPr lang="en-CN"/>
          </a:p>
        </p:txBody>
      </p:sp>
      <p:sp>
        <p:nvSpPr>
          <p:cNvPr id="7" name="Slide Number Placeholder 6"/>
          <p:cNvSpPr>
            <a:spLocks noGrp="1"/>
          </p:cNvSpPr>
          <p:nvPr>
            <p:ph type="sldNum" sz="quarter" idx="12"/>
          </p:nvPr>
        </p:nvSpPr>
        <p:spPr/>
        <p:txBody>
          <a:bodyPr/>
          <a:lstStyle/>
          <a:p>
            <a:fld id="{59E3F761-97D7-2742-99BA-599E95B66EC9}" type="slidenum">
              <a:rPr lang="en-CN" smtClean="0"/>
              <a:t>‹#›</a:t>
            </a:fld>
            <a:endParaRPr lang="en-CN"/>
          </a:p>
        </p:txBody>
      </p:sp>
    </p:spTree>
    <p:extLst>
      <p:ext uri="{BB962C8B-B14F-4D97-AF65-F5344CB8AC3E}">
        <p14:creationId xmlns:p14="http://schemas.microsoft.com/office/powerpoint/2010/main" val="2605641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4F442A-C6F8-2040-B3EE-C2619C3F58CB}" type="datetimeFigureOut">
              <a:rPr lang="en-CN" smtClean="0"/>
              <a:t>2/27/26</a:t>
            </a:fld>
            <a:endParaRPr lang="en-C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E3F761-97D7-2742-99BA-599E95B66EC9}" type="slidenum">
              <a:rPr lang="en-CN" smtClean="0"/>
              <a:t>‹#›</a:t>
            </a:fld>
            <a:endParaRPr lang="en-CN"/>
          </a:p>
        </p:txBody>
      </p:sp>
    </p:spTree>
    <p:extLst>
      <p:ext uri="{BB962C8B-B14F-4D97-AF65-F5344CB8AC3E}">
        <p14:creationId xmlns:p14="http://schemas.microsoft.com/office/powerpoint/2010/main" val="21070851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7297A77B-3C0F-A80A-4193-B60E0BEAD794}"/>
              </a:ext>
            </a:extLst>
          </p:cNvPr>
          <p:cNvSpPr/>
          <p:nvPr/>
        </p:nvSpPr>
        <p:spPr>
          <a:xfrm>
            <a:off x="4660482" y="4336111"/>
            <a:ext cx="4402800" cy="2410549"/>
          </a:xfrm>
          <a:prstGeom prst="roundRect">
            <a:avLst>
              <a:gd name="adj" fmla="val 3326"/>
            </a:avLst>
          </a:prstGeom>
          <a:solidFill>
            <a:schemeClr val="accent1">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3A9F7CF0-4424-0612-F0A1-F36E8EF1D821}"/>
              </a:ext>
            </a:extLst>
          </p:cNvPr>
          <p:cNvSpPr/>
          <p:nvPr/>
        </p:nvSpPr>
        <p:spPr>
          <a:xfrm>
            <a:off x="4660483" y="1038437"/>
            <a:ext cx="4401722" cy="3037994"/>
          </a:xfrm>
          <a:prstGeom prst="roundRect">
            <a:avLst>
              <a:gd name="adj" fmla="val 3326"/>
            </a:avLst>
          </a:prstGeom>
          <a:solidFill>
            <a:schemeClr val="accent1">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a:extLst>
              <a:ext uri="{FF2B5EF4-FFF2-40B4-BE49-F238E27FC236}">
                <a16:creationId xmlns:a16="http://schemas.microsoft.com/office/drawing/2014/main" id="{44FCD808-9B6B-DA35-5B05-4DE445A04749}"/>
              </a:ext>
            </a:extLst>
          </p:cNvPr>
          <p:cNvSpPr/>
          <p:nvPr/>
        </p:nvSpPr>
        <p:spPr>
          <a:xfrm>
            <a:off x="99489" y="3017578"/>
            <a:ext cx="4402800" cy="3729082"/>
          </a:xfrm>
          <a:prstGeom prst="roundRect">
            <a:avLst>
              <a:gd name="adj" fmla="val 3326"/>
            </a:avLst>
          </a:prstGeom>
          <a:solidFill>
            <a:srgbClr val="FEF8E6"/>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F06C17A2-68F5-8DA2-63F0-6CF0745898FB}"/>
              </a:ext>
            </a:extLst>
          </p:cNvPr>
          <p:cNvSpPr/>
          <p:nvPr/>
        </p:nvSpPr>
        <p:spPr>
          <a:xfrm>
            <a:off x="84042" y="1038437"/>
            <a:ext cx="4402800" cy="1803912"/>
          </a:xfrm>
          <a:prstGeom prst="roundRect">
            <a:avLst>
              <a:gd name="adj" fmla="val 8778"/>
            </a:avLst>
          </a:prstGeom>
          <a:solidFill>
            <a:srgbClr val="FEF8E6"/>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Rectangle 6">
            <a:extLst>
              <a:ext uri="{FF2B5EF4-FFF2-40B4-BE49-F238E27FC236}">
                <a16:creationId xmlns:a16="http://schemas.microsoft.com/office/drawing/2014/main" id="{42627DFA-786C-2E67-58FB-55EF099FD826}"/>
              </a:ext>
            </a:extLst>
          </p:cNvPr>
          <p:cNvSpPr/>
          <p:nvPr/>
        </p:nvSpPr>
        <p:spPr>
          <a:xfrm>
            <a:off x="81795" y="53277"/>
            <a:ext cx="7708392" cy="764275"/>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zh-CN" sz="1400" dirty="0">
                <a:solidFill>
                  <a:schemeClr val="bg1"/>
                </a:solidFill>
                <a:latin typeface="Arial" panose="020B0604020202020204" pitchFamily="34" charset="0"/>
                <a:cs typeface="Arial" panose="020B0604020202020204" pitchFamily="34" charset="0"/>
              </a:rPr>
              <a:t>Treating Waste with Waste</a:t>
            </a:r>
            <a:r>
              <a:rPr lang="zh-CN" altLang="en-US" sz="1400" dirty="0">
                <a:solidFill>
                  <a:schemeClr val="bg1"/>
                </a:solidFill>
                <a:latin typeface="Arial" panose="020B0604020202020204" pitchFamily="34" charset="0"/>
                <a:cs typeface="Arial" panose="020B0604020202020204" pitchFamily="34" charset="0"/>
              </a:rPr>
              <a:t> </a:t>
            </a:r>
            <a:r>
              <a:rPr lang="en-US" altLang="zh-CN" sz="1400" dirty="0">
                <a:solidFill>
                  <a:schemeClr val="bg1"/>
                </a:solidFill>
                <a:latin typeface="Arial" panose="020B0604020202020204" pitchFamily="34" charset="0"/>
                <a:cs typeface="Arial" panose="020B0604020202020204" pitchFamily="34" charset="0"/>
              </a:rPr>
              <a:t>-</a:t>
            </a:r>
            <a:r>
              <a:rPr lang="zh-CN" altLang="zh-CN" sz="1400" dirty="0">
                <a:solidFill>
                  <a:schemeClr val="bg1"/>
                </a:solidFill>
                <a:latin typeface="Arial" panose="020B0604020202020204" pitchFamily="34" charset="0"/>
                <a:cs typeface="Arial" panose="020B0604020202020204" pitchFamily="34" charset="0"/>
              </a:rPr>
              <a:t> Study on Visible-Light Photocatalytic Performance of Modified Banana Peel Biochar Loaded with TiO₂ and Its Reactor Integration Design</a:t>
            </a:r>
          </a:p>
          <a:p>
            <a:pPr algn="ctr"/>
            <a:r>
              <a:rPr lang="en-US" altLang="zh-CN" sz="1200" dirty="0">
                <a:solidFill>
                  <a:schemeClr val="bg1"/>
                </a:solidFill>
                <a:latin typeface="Arial" panose="020B0604020202020204" pitchFamily="34" charset="0"/>
                <a:cs typeface="Arial" panose="020B0604020202020204" pitchFamily="34" charset="0"/>
              </a:rPr>
              <a:t>Yichen Zhuang,</a:t>
            </a:r>
            <a:r>
              <a:rPr lang="zh-CN" altLang="en-US" sz="1200" dirty="0">
                <a:solidFill>
                  <a:schemeClr val="bg1"/>
                </a:solidFill>
                <a:latin typeface="Arial" panose="020B0604020202020204" pitchFamily="34" charset="0"/>
                <a:cs typeface="Arial" panose="020B0604020202020204" pitchFamily="34" charset="0"/>
              </a:rPr>
              <a:t> </a:t>
            </a:r>
            <a:r>
              <a:rPr lang="en-US" altLang="zh-CN" sz="1200" dirty="0">
                <a:solidFill>
                  <a:schemeClr val="bg1"/>
                </a:solidFill>
                <a:latin typeface="Arial" panose="020B0604020202020204" pitchFamily="34" charset="0"/>
                <a:cs typeface="Arial" panose="020B0604020202020204" pitchFamily="34" charset="0"/>
              </a:rPr>
              <a:t>Shanghai</a:t>
            </a:r>
            <a:r>
              <a:rPr lang="zh-CN" altLang="en-US" sz="1200" dirty="0">
                <a:solidFill>
                  <a:schemeClr val="bg1"/>
                </a:solidFill>
                <a:latin typeface="Arial" panose="020B0604020202020204" pitchFamily="34" charset="0"/>
                <a:cs typeface="Arial" panose="020B0604020202020204" pitchFamily="34" charset="0"/>
              </a:rPr>
              <a:t> </a:t>
            </a:r>
            <a:r>
              <a:rPr lang="en-US" altLang="zh-CN" sz="1200" dirty="0">
                <a:solidFill>
                  <a:schemeClr val="bg1"/>
                </a:solidFill>
                <a:latin typeface="Arial" panose="020B0604020202020204" pitchFamily="34" charset="0"/>
                <a:cs typeface="Arial" panose="020B0604020202020204" pitchFamily="34" charset="0"/>
              </a:rPr>
              <a:t>World</a:t>
            </a:r>
            <a:r>
              <a:rPr lang="zh-CN" altLang="en-US" sz="1200" dirty="0">
                <a:solidFill>
                  <a:schemeClr val="bg1"/>
                </a:solidFill>
                <a:latin typeface="Arial" panose="020B0604020202020204" pitchFamily="34" charset="0"/>
                <a:cs typeface="Arial" panose="020B0604020202020204" pitchFamily="34" charset="0"/>
              </a:rPr>
              <a:t> </a:t>
            </a:r>
            <a:r>
              <a:rPr lang="en-US" altLang="zh-CN" sz="1200" dirty="0">
                <a:solidFill>
                  <a:schemeClr val="bg1"/>
                </a:solidFill>
                <a:latin typeface="Arial" panose="020B0604020202020204" pitchFamily="34" charset="0"/>
                <a:cs typeface="Arial" panose="020B0604020202020204" pitchFamily="34" charset="0"/>
              </a:rPr>
              <a:t>Foreign</a:t>
            </a:r>
            <a:r>
              <a:rPr lang="zh-CN" altLang="en-US" sz="1200" dirty="0">
                <a:solidFill>
                  <a:schemeClr val="bg1"/>
                </a:solidFill>
                <a:latin typeface="Arial" panose="020B0604020202020204" pitchFamily="34" charset="0"/>
                <a:cs typeface="Arial" panose="020B0604020202020204" pitchFamily="34" charset="0"/>
              </a:rPr>
              <a:t> </a:t>
            </a:r>
            <a:r>
              <a:rPr lang="en-US" altLang="zh-CN" sz="1200" dirty="0">
                <a:solidFill>
                  <a:schemeClr val="bg1"/>
                </a:solidFill>
                <a:latin typeface="Arial" panose="020B0604020202020204" pitchFamily="34" charset="0"/>
                <a:cs typeface="Arial" panose="020B0604020202020204" pitchFamily="34" charset="0"/>
              </a:rPr>
              <a:t>Language</a:t>
            </a:r>
            <a:r>
              <a:rPr lang="zh-CN" altLang="en-US" sz="1200" dirty="0">
                <a:solidFill>
                  <a:schemeClr val="bg1"/>
                </a:solidFill>
                <a:latin typeface="Arial" panose="020B0604020202020204" pitchFamily="34" charset="0"/>
                <a:cs typeface="Arial" panose="020B0604020202020204" pitchFamily="34" charset="0"/>
              </a:rPr>
              <a:t> </a:t>
            </a:r>
            <a:r>
              <a:rPr lang="en-US" altLang="zh-CN" sz="1200" dirty="0">
                <a:solidFill>
                  <a:schemeClr val="bg1"/>
                </a:solidFill>
                <a:latin typeface="Arial" panose="020B0604020202020204" pitchFamily="34" charset="0"/>
                <a:cs typeface="Arial" panose="020B0604020202020204" pitchFamily="34" charset="0"/>
              </a:rPr>
              <a:t>Academy,</a:t>
            </a:r>
            <a:r>
              <a:rPr lang="zh-CN" altLang="en-US" sz="1200" dirty="0">
                <a:solidFill>
                  <a:schemeClr val="bg1"/>
                </a:solidFill>
                <a:latin typeface="Arial" panose="020B0604020202020204" pitchFamily="34" charset="0"/>
                <a:cs typeface="Arial" panose="020B0604020202020204" pitchFamily="34" charset="0"/>
              </a:rPr>
              <a:t> </a:t>
            </a:r>
            <a:r>
              <a:rPr lang="en-US" altLang="zh-CN" sz="1200" dirty="0">
                <a:solidFill>
                  <a:schemeClr val="bg1"/>
                </a:solidFill>
                <a:latin typeface="Arial" panose="020B0604020202020204" pitchFamily="34" charset="0"/>
                <a:cs typeface="Arial" panose="020B0604020202020204" pitchFamily="34" charset="0"/>
              </a:rPr>
              <a:t>China</a:t>
            </a:r>
            <a:endParaRPr lang="en-CN" sz="1200" dirty="0">
              <a:solidFill>
                <a:schemeClr val="bg1"/>
              </a:solidFill>
              <a:latin typeface="Arial" panose="020B0604020202020204" pitchFamily="34" charset="0"/>
              <a:cs typeface="Arial" panose="020B0604020202020204" pitchFamily="34" charset="0"/>
            </a:endParaRPr>
          </a:p>
        </p:txBody>
      </p:sp>
      <p:sp>
        <p:nvSpPr>
          <p:cNvPr id="7" name="Rectangle 7">
            <a:extLst>
              <a:ext uri="{FF2B5EF4-FFF2-40B4-BE49-F238E27FC236}">
                <a16:creationId xmlns:a16="http://schemas.microsoft.com/office/drawing/2014/main" id="{325AB535-9FE2-B6A8-85E9-EBC1ACF9A86E}"/>
              </a:ext>
            </a:extLst>
          </p:cNvPr>
          <p:cNvSpPr/>
          <p:nvPr/>
        </p:nvSpPr>
        <p:spPr>
          <a:xfrm>
            <a:off x="7937221" y="53277"/>
            <a:ext cx="1124984" cy="763200"/>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zh-CN" sz="1400" dirty="0">
                <a:solidFill>
                  <a:schemeClr val="tx1"/>
                </a:solidFill>
                <a:latin typeface="Calibri" panose="020F0502020204030204" pitchFamily="34" charset="0"/>
                <a:ea typeface="SimHei" panose="02010609060101010101" pitchFamily="49" charset="-122"/>
                <a:cs typeface="Calibri" panose="020F0502020204030204" pitchFamily="34" charset="0"/>
              </a:rPr>
              <a:t>Project ID: 8100</a:t>
            </a:r>
            <a:endParaRPr lang="en-CN" sz="1400" dirty="0">
              <a:solidFill>
                <a:schemeClr val="tx1"/>
              </a:solidFill>
            </a:endParaRPr>
          </a:p>
        </p:txBody>
      </p:sp>
      <p:sp>
        <p:nvSpPr>
          <p:cNvPr id="8" name="文本框 7">
            <a:extLst>
              <a:ext uri="{FF2B5EF4-FFF2-40B4-BE49-F238E27FC236}">
                <a16:creationId xmlns:a16="http://schemas.microsoft.com/office/drawing/2014/main" id="{E7F54B21-C71E-35B3-7DAC-D7B3CD8DC1AC}"/>
              </a:ext>
            </a:extLst>
          </p:cNvPr>
          <p:cNvSpPr txBox="1"/>
          <p:nvPr/>
        </p:nvSpPr>
        <p:spPr>
          <a:xfrm>
            <a:off x="90034" y="1058950"/>
            <a:ext cx="4488683" cy="1785104"/>
          </a:xfrm>
          <a:prstGeom prst="rect">
            <a:avLst/>
          </a:prstGeom>
          <a:noFill/>
        </p:spPr>
        <p:txBody>
          <a:bodyPr wrap="square">
            <a:spAutoFit/>
          </a:bodyPr>
          <a:lstStyle/>
          <a:p>
            <a:r>
              <a:rPr lang="en" altLang="zh-CN" sz="1100" dirty="0">
                <a:latin typeface="Arial" panose="020B0604020202020204" pitchFamily="34" charset="0"/>
                <a:cs typeface="Arial" panose="020B0604020202020204" pitchFamily="34" charset="0"/>
              </a:rPr>
              <a:t>How does citric acid modification affect the functional group structure and pore characteristics of banana peel?</a:t>
            </a:r>
          </a:p>
          <a:p>
            <a:r>
              <a:rPr lang="en" altLang="zh-CN" sz="1100" dirty="0">
                <a:latin typeface="Arial" panose="020B0604020202020204" pitchFamily="34" charset="0"/>
                <a:cs typeface="Arial" panose="020B0604020202020204" pitchFamily="34" charset="0"/>
              </a:rPr>
              <a:t>What are the optimal citric acid modification concentration and </a:t>
            </a:r>
            <a:r>
              <a:rPr lang="en" altLang="zh-CN" sz="1100" dirty="0" err="1">
                <a:latin typeface="Arial" panose="020B0604020202020204" pitchFamily="34" charset="0"/>
                <a:cs typeface="Arial" panose="020B0604020202020204" pitchFamily="34" charset="0"/>
              </a:rPr>
              <a:t>TiO</a:t>
            </a:r>
            <a:r>
              <a:rPr lang="en" altLang="zh-CN" sz="1100" dirty="0">
                <a:latin typeface="Arial" panose="020B0604020202020204" pitchFamily="34" charset="0"/>
                <a:cs typeface="Arial" panose="020B0604020202020204" pitchFamily="34" charset="0"/>
              </a:rPr>
              <a:t>₂ loading amount to achieve the highest removal efficiency for methylene blue?</a:t>
            </a:r>
          </a:p>
          <a:p>
            <a:r>
              <a:rPr lang="en" altLang="zh-CN" sz="1100" dirty="0">
                <a:latin typeface="Arial" panose="020B0604020202020204" pitchFamily="34" charset="0"/>
                <a:cs typeface="Arial" panose="020B0604020202020204" pitchFamily="34" charset="0"/>
              </a:rPr>
              <a:t>How does the composite material achieve the synergistic effect of adsorption enrichment and photocatalytic degradation, thereby improving overall purification efficiency?</a:t>
            </a:r>
          </a:p>
          <a:p>
            <a:r>
              <a:rPr lang="en" altLang="zh-CN" sz="1100" dirty="0">
                <a:latin typeface="Arial" panose="020B0604020202020204" pitchFamily="34" charset="0"/>
                <a:cs typeface="Arial" panose="020B0604020202020204" pitchFamily="34" charset="0"/>
              </a:rPr>
              <a:t>How can a continuous-flow reaction device be designed to achieve dynamic and continuous operation of the material?</a:t>
            </a:r>
          </a:p>
        </p:txBody>
      </p:sp>
      <p:grpSp>
        <p:nvGrpSpPr>
          <p:cNvPr id="59" name="组合 58">
            <a:extLst>
              <a:ext uri="{FF2B5EF4-FFF2-40B4-BE49-F238E27FC236}">
                <a16:creationId xmlns:a16="http://schemas.microsoft.com/office/drawing/2014/main" id="{400FFA2D-DEDB-2B59-83AC-C96335655FC2}"/>
              </a:ext>
            </a:extLst>
          </p:cNvPr>
          <p:cNvGrpSpPr/>
          <p:nvPr/>
        </p:nvGrpSpPr>
        <p:grpSpPr>
          <a:xfrm>
            <a:off x="1470797" y="2870228"/>
            <a:ext cx="1628552" cy="256484"/>
            <a:chOff x="1486613" y="2065590"/>
            <a:chExt cx="1628552" cy="287424"/>
          </a:xfrm>
        </p:grpSpPr>
        <p:sp>
          <p:nvSpPr>
            <p:cNvPr id="10" name="矩形: 圆角 9">
              <a:extLst>
                <a:ext uri="{FF2B5EF4-FFF2-40B4-BE49-F238E27FC236}">
                  <a16:creationId xmlns:a16="http://schemas.microsoft.com/office/drawing/2014/main" id="{EAA440AE-51C5-2271-0E90-A2465A3831B0}"/>
                </a:ext>
              </a:extLst>
            </p:cNvPr>
            <p:cNvSpPr/>
            <p:nvPr/>
          </p:nvSpPr>
          <p:spPr>
            <a:xfrm>
              <a:off x="1486613" y="2076102"/>
              <a:ext cx="1628552" cy="266400"/>
            </a:xfrm>
            <a:prstGeom prst="roundRect">
              <a:avLst/>
            </a:prstGeom>
            <a:solidFill>
              <a:schemeClr val="accent1">
                <a:lumMod val="20000"/>
                <a:lumOff val="80000"/>
              </a:schemeClr>
            </a:solidFill>
            <a:ln>
              <a:no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32CFE45F-3EB6-C9E2-D0A7-931D78FF9A39}"/>
                </a:ext>
              </a:extLst>
            </p:cNvPr>
            <p:cNvSpPr txBox="1"/>
            <p:nvPr/>
          </p:nvSpPr>
          <p:spPr>
            <a:xfrm>
              <a:off x="1718950" y="2065590"/>
              <a:ext cx="1163878" cy="287424"/>
            </a:xfrm>
            <a:prstGeom prst="rect">
              <a:avLst/>
            </a:prstGeom>
            <a:noFill/>
          </p:spPr>
          <p:txBody>
            <a:bodyPr wrap="square">
              <a:spAutoFit/>
            </a:bodyPr>
            <a:lstStyle/>
            <a:p>
              <a:pPr algn="ctr"/>
              <a:r>
                <a:rPr lang="en-US" altLang="zh-CN" sz="1200" b="1" dirty="0">
                  <a:solidFill>
                    <a:schemeClr val="tx1">
                      <a:lumMod val="95000"/>
                      <a:lumOff val="5000"/>
                    </a:schemeClr>
                  </a:solidFill>
                  <a:latin typeface="Arial" panose="020B0604020202020204" pitchFamily="34" charset="0"/>
                  <a:cs typeface="Arial" panose="020B0604020202020204" pitchFamily="34" charset="0"/>
                </a:rPr>
                <a:t>Methodology</a:t>
              </a:r>
            </a:p>
          </p:txBody>
        </p:sp>
      </p:grpSp>
      <p:grpSp>
        <p:nvGrpSpPr>
          <p:cNvPr id="61" name="组合 60">
            <a:extLst>
              <a:ext uri="{FF2B5EF4-FFF2-40B4-BE49-F238E27FC236}">
                <a16:creationId xmlns:a16="http://schemas.microsoft.com/office/drawing/2014/main" id="{87500AB6-4BD2-F8E5-6F18-478E1BE94E8A}"/>
              </a:ext>
            </a:extLst>
          </p:cNvPr>
          <p:cNvGrpSpPr/>
          <p:nvPr/>
        </p:nvGrpSpPr>
        <p:grpSpPr>
          <a:xfrm>
            <a:off x="5778538" y="846850"/>
            <a:ext cx="2257681" cy="276999"/>
            <a:chOff x="5825613" y="880954"/>
            <a:chExt cx="2257681" cy="276999"/>
          </a:xfrm>
        </p:grpSpPr>
        <p:sp>
          <p:nvSpPr>
            <p:cNvPr id="13" name="矩形: 圆角 12">
              <a:extLst>
                <a:ext uri="{FF2B5EF4-FFF2-40B4-BE49-F238E27FC236}">
                  <a16:creationId xmlns:a16="http://schemas.microsoft.com/office/drawing/2014/main" id="{D6B4DB8A-A8EA-D862-33AF-08134704FA97}"/>
                </a:ext>
              </a:extLst>
            </p:cNvPr>
            <p:cNvSpPr/>
            <p:nvPr/>
          </p:nvSpPr>
          <p:spPr>
            <a:xfrm>
              <a:off x="5825613" y="885596"/>
              <a:ext cx="2257681" cy="267715"/>
            </a:xfrm>
            <a:prstGeom prst="roundRect">
              <a:avLst/>
            </a:prstGeom>
            <a:solidFill>
              <a:schemeClr val="accent4">
                <a:lumMod val="20000"/>
                <a:lumOff val="80000"/>
              </a:schemeClr>
            </a:solidFill>
            <a:ln>
              <a:no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63EB468B-92BD-F3EA-4887-F48CA99F9878}"/>
                </a:ext>
              </a:extLst>
            </p:cNvPr>
            <p:cNvSpPr txBox="1"/>
            <p:nvPr/>
          </p:nvSpPr>
          <p:spPr>
            <a:xfrm>
              <a:off x="5961332" y="880954"/>
              <a:ext cx="1986243" cy="276999"/>
            </a:xfrm>
            <a:prstGeom prst="rect">
              <a:avLst/>
            </a:prstGeom>
            <a:noFill/>
          </p:spPr>
          <p:txBody>
            <a:bodyPr wrap="square">
              <a:spAutoFit/>
            </a:bodyPr>
            <a:lstStyle/>
            <a:p>
              <a:r>
                <a:rPr lang="en-US" altLang="zh-CN" sz="1200" b="1" dirty="0">
                  <a:solidFill>
                    <a:schemeClr val="tx1">
                      <a:lumMod val="95000"/>
                      <a:lumOff val="5000"/>
                    </a:schemeClr>
                  </a:solidFill>
                  <a:latin typeface="Arial" panose="020B0604020202020204" pitchFamily="34" charset="0"/>
                  <a:cs typeface="Arial" panose="020B0604020202020204" pitchFamily="34" charset="0"/>
                </a:rPr>
                <a:t>Data</a:t>
              </a:r>
              <a:r>
                <a:rPr lang="zh-CN" alt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altLang="zh-CN" sz="1200" b="1" dirty="0">
                  <a:solidFill>
                    <a:schemeClr val="tx1">
                      <a:lumMod val="95000"/>
                      <a:lumOff val="5000"/>
                    </a:schemeClr>
                  </a:solidFill>
                  <a:latin typeface="Arial" panose="020B0604020202020204" pitchFamily="34" charset="0"/>
                  <a:cs typeface="Arial" panose="020B0604020202020204" pitchFamily="34" charset="0"/>
                </a:rPr>
                <a:t>Analysis</a:t>
              </a:r>
              <a:r>
                <a:rPr lang="zh-CN" alt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altLang="zh-CN" sz="1200" b="1" dirty="0">
                  <a:solidFill>
                    <a:schemeClr val="tx1">
                      <a:lumMod val="95000"/>
                      <a:lumOff val="5000"/>
                    </a:schemeClr>
                  </a:solidFill>
                  <a:latin typeface="Arial" panose="020B0604020202020204" pitchFamily="34" charset="0"/>
                  <a:cs typeface="Arial" panose="020B0604020202020204" pitchFamily="34" charset="0"/>
                </a:rPr>
                <a:t>&amp;</a:t>
              </a:r>
              <a:r>
                <a:rPr lang="zh-CN" alt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altLang="zh-CN" sz="1200" b="1" dirty="0">
                  <a:solidFill>
                    <a:schemeClr val="tx1">
                      <a:lumMod val="95000"/>
                      <a:lumOff val="5000"/>
                    </a:schemeClr>
                  </a:solidFill>
                  <a:latin typeface="Arial" panose="020B0604020202020204" pitchFamily="34" charset="0"/>
                  <a:cs typeface="Arial" panose="020B0604020202020204" pitchFamily="34" charset="0"/>
                </a:rPr>
                <a:t>Results</a:t>
              </a:r>
            </a:p>
          </p:txBody>
        </p:sp>
      </p:grpSp>
      <p:sp>
        <p:nvSpPr>
          <p:cNvPr id="15" name="文本框 14">
            <a:extLst>
              <a:ext uri="{FF2B5EF4-FFF2-40B4-BE49-F238E27FC236}">
                <a16:creationId xmlns:a16="http://schemas.microsoft.com/office/drawing/2014/main" id="{E647E6EE-2577-2F0C-0555-8A20486461BA}"/>
              </a:ext>
            </a:extLst>
          </p:cNvPr>
          <p:cNvSpPr txBox="1"/>
          <p:nvPr/>
        </p:nvSpPr>
        <p:spPr>
          <a:xfrm>
            <a:off x="4722203" y="4552283"/>
            <a:ext cx="4304914" cy="2062103"/>
          </a:xfrm>
          <a:prstGeom prst="rect">
            <a:avLst/>
          </a:prstGeom>
          <a:noFill/>
        </p:spPr>
        <p:txBody>
          <a:bodyPr wrap="square">
            <a:spAutoFit/>
          </a:bodyPr>
          <a:lstStyle/>
          <a:p>
            <a:pPr marL="171450" indent="-171450">
              <a:spcAft>
                <a:spcPts val="1200"/>
              </a:spcAft>
              <a:buFont typeface="Arial" panose="020B0604020202020204" pitchFamily="34" charset="0"/>
              <a:buChar char="•"/>
            </a:pPr>
            <a:r>
              <a:rPr lang="en-US" altLang="zh-CN" sz="1200" dirty="0">
                <a:solidFill>
                  <a:schemeClr val="tx1">
                    <a:lumMod val="95000"/>
                    <a:lumOff val="5000"/>
                  </a:schemeClr>
                </a:solidFill>
                <a:latin typeface="Arial" panose="020B0604020202020204" pitchFamily="34" charset="0"/>
                <a:cs typeface="Arial" panose="020B0604020202020204" pitchFamily="34" charset="0"/>
              </a:rPr>
              <a:t>This research indicates that CA-TiO2 has significant potential in dye degradation. </a:t>
            </a:r>
          </a:p>
          <a:p>
            <a:pPr marL="171450" indent="-171450">
              <a:spcAft>
                <a:spcPts val="1200"/>
              </a:spcAft>
              <a:buFont typeface="Arial" panose="020B0604020202020204" pitchFamily="34" charset="0"/>
              <a:buChar char="•"/>
            </a:pPr>
            <a:r>
              <a:rPr lang="en-US" altLang="zh-CN" sz="1200" dirty="0">
                <a:solidFill>
                  <a:schemeClr val="tx1">
                    <a:lumMod val="95000"/>
                    <a:lumOff val="5000"/>
                  </a:schemeClr>
                </a:solidFill>
                <a:latin typeface="Arial" panose="020B0604020202020204" pitchFamily="34" charset="0"/>
                <a:cs typeface="Arial" panose="020B0604020202020204" pitchFamily="34" charset="0"/>
              </a:rPr>
              <a:t>However, the environment for the reaction is highly critical and unachievable in everyday life. Though the degradation percentage is lower than maximum value, it is still remarkable, validating the effectiveness of this chemical as well as the reaction device. </a:t>
            </a:r>
          </a:p>
          <a:p>
            <a:pPr marL="171450" indent="-171450">
              <a:spcAft>
                <a:spcPts val="1200"/>
              </a:spcAft>
              <a:buFont typeface="Arial" panose="020B0604020202020204" pitchFamily="34" charset="0"/>
              <a:buChar char="•"/>
            </a:pPr>
            <a:r>
              <a:rPr lang="en-US" altLang="zh-CN" sz="1200" dirty="0">
                <a:solidFill>
                  <a:schemeClr val="tx1">
                    <a:lumMod val="95000"/>
                    <a:lumOff val="5000"/>
                  </a:schemeClr>
                </a:solidFill>
                <a:latin typeface="Arial" panose="020B0604020202020204" pitchFamily="34" charset="0"/>
                <a:cs typeface="Arial" panose="020B0604020202020204" pitchFamily="34" charset="0"/>
              </a:rPr>
              <a:t>Future improvements device design can help further expand this product’s degradation ability.</a:t>
            </a:r>
          </a:p>
        </p:txBody>
      </p:sp>
      <p:pic>
        <p:nvPicPr>
          <p:cNvPr id="21" name="Picture 25">
            <a:extLst>
              <a:ext uri="{FF2B5EF4-FFF2-40B4-BE49-F238E27FC236}">
                <a16:creationId xmlns:a16="http://schemas.microsoft.com/office/drawing/2014/main" id="{11A3AAC7-AC62-D113-8703-F3C972D58F13}"/>
              </a:ext>
            </a:extLst>
          </p:cNvPr>
          <p:cNvPicPr>
            <a:picLocks noChangeAspect="1"/>
          </p:cNvPicPr>
          <p:nvPr/>
        </p:nvPicPr>
        <p:blipFill>
          <a:blip r:embed="rId3"/>
          <a:stretch>
            <a:fillRect/>
          </a:stretch>
        </p:blipFill>
        <p:spPr>
          <a:xfrm>
            <a:off x="4730977" y="1473570"/>
            <a:ext cx="1333396" cy="1151051"/>
          </a:xfrm>
          <a:prstGeom prst="rect">
            <a:avLst/>
          </a:prstGeom>
        </p:spPr>
      </p:pic>
      <p:pic>
        <p:nvPicPr>
          <p:cNvPr id="22" name="图片 2">
            <a:extLst>
              <a:ext uri="{FF2B5EF4-FFF2-40B4-BE49-F238E27FC236}">
                <a16:creationId xmlns:a16="http://schemas.microsoft.com/office/drawing/2014/main" id="{F03EFEFA-9811-1273-00C2-100449C559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146" t="9103" r="10768" b="9980"/>
          <a:stretch>
            <a:fillRect/>
          </a:stretch>
        </p:blipFill>
        <p:spPr bwMode="auto">
          <a:xfrm>
            <a:off x="6156248" y="1473015"/>
            <a:ext cx="1502263" cy="1147451"/>
          </a:xfrm>
          <a:prstGeom prst="rect">
            <a:avLst/>
          </a:prstGeom>
          <a:noFill/>
          <a:ln>
            <a:noFill/>
          </a:ln>
          <a:extLst>
            <a:ext uri="{53640926-AAD7-44D8-BBD7-CCE9431645EC}">
              <a14:shadowObscured xmlns:a14="http://schemas.microsoft.com/office/drawing/2010/main"/>
            </a:ext>
          </a:extLst>
        </p:spPr>
      </p:pic>
      <p:pic>
        <p:nvPicPr>
          <p:cNvPr id="23" name="Picture 33">
            <a:extLst>
              <a:ext uri="{FF2B5EF4-FFF2-40B4-BE49-F238E27FC236}">
                <a16:creationId xmlns:a16="http://schemas.microsoft.com/office/drawing/2014/main" id="{75CC6353-B101-D342-4207-89A9EED5628B}"/>
              </a:ext>
            </a:extLst>
          </p:cNvPr>
          <p:cNvPicPr>
            <a:picLocks noChangeAspect="1"/>
          </p:cNvPicPr>
          <p:nvPr/>
        </p:nvPicPr>
        <p:blipFill>
          <a:blip r:embed="rId5"/>
          <a:stretch>
            <a:fillRect/>
          </a:stretch>
        </p:blipFill>
        <p:spPr>
          <a:xfrm>
            <a:off x="4729853" y="2941415"/>
            <a:ext cx="2923679" cy="961879"/>
          </a:xfrm>
          <a:prstGeom prst="rect">
            <a:avLst/>
          </a:prstGeom>
        </p:spPr>
      </p:pic>
      <p:sp>
        <p:nvSpPr>
          <p:cNvPr id="25" name="TextBox 29">
            <a:extLst>
              <a:ext uri="{FF2B5EF4-FFF2-40B4-BE49-F238E27FC236}">
                <a16:creationId xmlns:a16="http://schemas.microsoft.com/office/drawing/2014/main" id="{3549E9BB-9943-D5EE-C409-E2729C44D0F7}"/>
              </a:ext>
            </a:extLst>
          </p:cNvPr>
          <p:cNvSpPr txBox="1"/>
          <p:nvPr/>
        </p:nvSpPr>
        <p:spPr>
          <a:xfrm>
            <a:off x="7627801" y="2976059"/>
            <a:ext cx="1478092" cy="938719"/>
          </a:xfrm>
          <a:prstGeom prst="rect">
            <a:avLst/>
          </a:prstGeom>
          <a:noFill/>
        </p:spPr>
        <p:txBody>
          <a:bodyPr wrap="square" rtlCol="0">
            <a:spAutoFit/>
          </a:bodyPr>
          <a:lstStyle/>
          <a:p>
            <a:r>
              <a:rPr lang="en-US" altLang="zh-CN" sz="1100" dirty="0">
                <a:solidFill>
                  <a:schemeClr val="tx1">
                    <a:lumMod val="95000"/>
                    <a:lumOff val="5000"/>
                  </a:schemeClr>
                </a:solidFill>
                <a:latin typeface="Arial" panose="020B0604020202020204" pitchFamily="34" charset="0"/>
                <a:cs typeface="Arial" panose="020B0604020202020204" pitchFamily="34" charset="0"/>
              </a:rPr>
              <a:t>CA-TiO2-1.5</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can</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remove</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46.68%</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in</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limited</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time</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with</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the</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specially</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designed</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device</a:t>
            </a:r>
            <a:endParaRPr lang="en-CN" sz="1100"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60" name="组合 59">
            <a:extLst>
              <a:ext uri="{FF2B5EF4-FFF2-40B4-BE49-F238E27FC236}">
                <a16:creationId xmlns:a16="http://schemas.microsoft.com/office/drawing/2014/main" id="{FF9CDEFD-DC7B-EC48-9BB3-0716B0D75C2D}"/>
              </a:ext>
            </a:extLst>
          </p:cNvPr>
          <p:cNvGrpSpPr/>
          <p:nvPr/>
        </p:nvGrpSpPr>
        <p:grpSpPr>
          <a:xfrm>
            <a:off x="1470797" y="836374"/>
            <a:ext cx="1711872" cy="282697"/>
            <a:chOff x="1471166" y="904966"/>
            <a:chExt cx="1711872" cy="282697"/>
          </a:xfrm>
        </p:grpSpPr>
        <p:sp>
          <p:nvSpPr>
            <p:cNvPr id="28" name="矩形: 圆角 27">
              <a:extLst>
                <a:ext uri="{FF2B5EF4-FFF2-40B4-BE49-F238E27FC236}">
                  <a16:creationId xmlns:a16="http://schemas.microsoft.com/office/drawing/2014/main" id="{F1BC6A05-1A7F-BE27-64F4-D8611037D1A5}"/>
                </a:ext>
              </a:extLst>
            </p:cNvPr>
            <p:cNvSpPr/>
            <p:nvPr/>
          </p:nvSpPr>
          <p:spPr>
            <a:xfrm>
              <a:off x="1471166" y="913114"/>
              <a:ext cx="1711872" cy="266400"/>
            </a:xfrm>
            <a:prstGeom prst="roundRect">
              <a:avLst/>
            </a:prstGeom>
            <a:solidFill>
              <a:schemeClr val="accent1">
                <a:lumMod val="20000"/>
                <a:lumOff val="80000"/>
              </a:schemeClr>
            </a:solidFill>
            <a:ln>
              <a:no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a:extLst>
                <a:ext uri="{FF2B5EF4-FFF2-40B4-BE49-F238E27FC236}">
                  <a16:creationId xmlns:a16="http://schemas.microsoft.com/office/drawing/2014/main" id="{45EA5EAB-4011-6C7D-2D58-380890C506BD}"/>
                </a:ext>
              </a:extLst>
            </p:cNvPr>
            <p:cNvSpPr txBox="1"/>
            <p:nvPr/>
          </p:nvSpPr>
          <p:spPr>
            <a:xfrm>
              <a:off x="1512826" y="904966"/>
              <a:ext cx="1628552" cy="282697"/>
            </a:xfrm>
            <a:prstGeom prst="rect">
              <a:avLst/>
            </a:prstGeom>
            <a:noFill/>
            <a:ln>
              <a:noFill/>
            </a:ln>
          </p:spPr>
          <p:txBody>
            <a:bodyPr wrap="square">
              <a:spAutoFit/>
            </a:bodyPr>
            <a:lstStyle/>
            <a:p>
              <a:pPr algn="ctr"/>
              <a:r>
                <a:rPr lang="en-US" altLang="zh-CN" sz="1200" b="1" dirty="0">
                  <a:solidFill>
                    <a:schemeClr val="tx1">
                      <a:lumMod val="95000"/>
                      <a:lumOff val="5000"/>
                    </a:schemeClr>
                  </a:solidFill>
                  <a:latin typeface="Arial" panose="020B0604020202020204" pitchFamily="34" charset="0"/>
                  <a:cs typeface="Arial" panose="020B0604020202020204" pitchFamily="34" charset="0"/>
                </a:rPr>
                <a:t>Research</a:t>
              </a:r>
              <a:r>
                <a:rPr lang="zh-CN" alt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altLang="zh-CN" sz="1200" b="1" dirty="0">
                  <a:solidFill>
                    <a:schemeClr val="tx1">
                      <a:lumMod val="95000"/>
                      <a:lumOff val="5000"/>
                    </a:schemeClr>
                  </a:solidFill>
                  <a:latin typeface="Arial" panose="020B0604020202020204" pitchFamily="34" charset="0"/>
                  <a:cs typeface="Arial" panose="020B0604020202020204" pitchFamily="34" charset="0"/>
                </a:rPr>
                <a:t>Question</a:t>
              </a:r>
            </a:p>
          </p:txBody>
        </p:sp>
      </p:grpSp>
      <p:grpSp>
        <p:nvGrpSpPr>
          <p:cNvPr id="62" name="组合 61">
            <a:extLst>
              <a:ext uri="{FF2B5EF4-FFF2-40B4-BE49-F238E27FC236}">
                <a16:creationId xmlns:a16="http://schemas.microsoft.com/office/drawing/2014/main" id="{FB47CA0E-928D-ABB0-0F67-C8A0D035F61D}"/>
              </a:ext>
            </a:extLst>
          </p:cNvPr>
          <p:cNvGrpSpPr/>
          <p:nvPr/>
        </p:nvGrpSpPr>
        <p:grpSpPr>
          <a:xfrm>
            <a:off x="5526389" y="4208705"/>
            <a:ext cx="2592310" cy="276999"/>
            <a:chOff x="5565727" y="3532030"/>
            <a:chExt cx="2592310" cy="276999"/>
          </a:xfrm>
        </p:grpSpPr>
        <p:sp>
          <p:nvSpPr>
            <p:cNvPr id="31" name="矩形: 圆角 30">
              <a:extLst>
                <a:ext uri="{FF2B5EF4-FFF2-40B4-BE49-F238E27FC236}">
                  <a16:creationId xmlns:a16="http://schemas.microsoft.com/office/drawing/2014/main" id="{97CFEE5D-9583-DF74-3E9D-BDB2E420FAF2}"/>
                </a:ext>
              </a:extLst>
            </p:cNvPr>
            <p:cNvSpPr/>
            <p:nvPr/>
          </p:nvSpPr>
          <p:spPr>
            <a:xfrm>
              <a:off x="5565727" y="3537329"/>
              <a:ext cx="2592310" cy="266400"/>
            </a:xfrm>
            <a:prstGeom prst="roundRect">
              <a:avLst/>
            </a:prstGeom>
            <a:solidFill>
              <a:schemeClr val="accent4">
                <a:lumMod val="20000"/>
                <a:lumOff val="80000"/>
              </a:schemeClr>
            </a:solidFill>
            <a:ln>
              <a:no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文本框 31">
              <a:extLst>
                <a:ext uri="{FF2B5EF4-FFF2-40B4-BE49-F238E27FC236}">
                  <a16:creationId xmlns:a16="http://schemas.microsoft.com/office/drawing/2014/main" id="{78746EBC-F7B4-AF81-2059-30F1E39388CB}"/>
                </a:ext>
              </a:extLst>
            </p:cNvPr>
            <p:cNvSpPr txBox="1"/>
            <p:nvPr/>
          </p:nvSpPr>
          <p:spPr>
            <a:xfrm>
              <a:off x="5747205" y="3532030"/>
              <a:ext cx="2229354" cy="276999"/>
            </a:xfrm>
            <a:prstGeom prst="rect">
              <a:avLst/>
            </a:prstGeom>
            <a:noFill/>
          </p:spPr>
          <p:txBody>
            <a:bodyPr wrap="square" rtlCol="0">
              <a:spAutoFit/>
            </a:bodyPr>
            <a:lstStyle/>
            <a:p>
              <a:pPr algn="ctr"/>
              <a:r>
                <a:rPr lang="en-US" altLang="zh-CN" sz="1200" b="1" dirty="0">
                  <a:solidFill>
                    <a:schemeClr val="tx1">
                      <a:lumMod val="95000"/>
                      <a:lumOff val="5000"/>
                    </a:schemeClr>
                  </a:solidFill>
                  <a:latin typeface="Arial" panose="020B0604020202020204" pitchFamily="34" charset="0"/>
                  <a:cs typeface="Arial" panose="020B0604020202020204" pitchFamily="34" charset="0"/>
                </a:rPr>
                <a:t>Conclusion</a:t>
              </a:r>
              <a:r>
                <a:rPr lang="zh-CN" alt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altLang="zh-CN" sz="1200" b="1" dirty="0">
                  <a:solidFill>
                    <a:schemeClr val="tx1">
                      <a:lumMod val="95000"/>
                      <a:lumOff val="5000"/>
                    </a:schemeClr>
                  </a:solidFill>
                  <a:latin typeface="Arial" panose="020B0604020202020204" pitchFamily="34" charset="0"/>
                  <a:cs typeface="Arial" panose="020B0604020202020204" pitchFamily="34" charset="0"/>
                </a:rPr>
                <a:t>&amp;</a:t>
              </a:r>
              <a:r>
                <a:rPr lang="zh-CN" alt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altLang="zh-CN" sz="1200" b="1" dirty="0">
                  <a:solidFill>
                    <a:schemeClr val="tx1">
                      <a:lumMod val="95000"/>
                      <a:lumOff val="5000"/>
                    </a:schemeClr>
                  </a:solidFill>
                  <a:latin typeface="Arial" panose="020B0604020202020204" pitchFamily="34" charset="0"/>
                  <a:cs typeface="Arial" panose="020B0604020202020204" pitchFamily="34" charset="0"/>
                </a:rPr>
                <a:t>Interpretation</a:t>
              </a:r>
            </a:p>
          </p:txBody>
        </p:sp>
      </p:grpSp>
      <p:cxnSp>
        <p:nvCxnSpPr>
          <p:cNvPr id="43" name="直接连接符 42">
            <a:extLst>
              <a:ext uri="{FF2B5EF4-FFF2-40B4-BE49-F238E27FC236}">
                <a16:creationId xmlns:a16="http://schemas.microsoft.com/office/drawing/2014/main" id="{A99A72CF-8837-A2BA-9C7F-13F4ED1B6A14}"/>
              </a:ext>
            </a:extLst>
          </p:cNvPr>
          <p:cNvCxnSpPr>
            <a:cxnSpLocks/>
          </p:cNvCxnSpPr>
          <p:nvPr/>
        </p:nvCxnSpPr>
        <p:spPr>
          <a:xfrm>
            <a:off x="9701784" y="890666"/>
            <a:ext cx="0" cy="6492482"/>
          </a:xfrm>
          <a:prstGeom prst="line">
            <a:avLst/>
          </a:prstGeom>
        </p:spPr>
        <p:style>
          <a:lnRef idx="3">
            <a:schemeClr val="accent1"/>
          </a:lnRef>
          <a:fillRef idx="0">
            <a:schemeClr val="accent1"/>
          </a:fillRef>
          <a:effectRef idx="2">
            <a:schemeClr val="accent1"/>
          </a:effectRef>
          <a:fontRef idx="minor">
            <a:schemeClr val="tx1"/>
          </a:fontRef>
        </p:style>
      </p:cxnSp>
      <p:pic>
        <p:nvPicPr>
          <p:cNvPr id="18" name="图片 17" descr="女人坐在摩托车上&#10;&#10;AI 生成的内容可能不正确。">
            <a:extLst>
              <a:ext uri="{FF2B5EF4-FFF2-40B4-BE49-F238E27FC236}">
                <a16:creationId xmlns:a16="http://schemas.microsoft.com/office/drawing/2014/main" id="{8E60ECBC-5023-5144-9EE5-C2431F02CEC6}"/>
              </a:ext>
            </a:extLst>
          </p:cNvPr>
          <p:cNvPicPr>
            <a:picLocks noChangeAspect="1"/>
          </p:cNvPicPr>
          <p:nvPr/>
        </p:nvPicPr>
        <p:blipFill>
          <a:blip r:embed="rId6"/>
          <a:srcRect l="45574" t="10440" b="28437"/>
          <a:stretch>
            <a:fillRect/>
          </a:stretch>
        </p:blipFill>
        <p:spPr>
          <a:xfrm rot="10800000">
            <a:off x="1450819" y="5940169"/>
            <a:ext cx="810463" cy="697095"/>
          </a:xfrm>
          <a:prstGeom prst="rect">
            <a:avLst/>
          </a:prstGeom>
        </p:spPr>
      </p:pic>
      <p:pic>
        <p:nvPicPr>
          <p:cNvPr id="19" name="图片 18" descr="图片包含 室内, 桌子, 蓝色, 充满&#10;&#10;AI 生成的内容可能不正确。">
            <a:extLst>
              <a:ext uri="{FF2B5EF4-FFF2-40B4-BE49-F238E27FC236}">
                <a16:creationId xmlns:a16="http://schemas.microsoft.com/office/drawing/2014/main" id="{81EC21DF-D0B4-7178-C6F7-B2639999F497}"/>
              </a:ext>
            </a:extLst>
          </p:cNvPr>
          <p:cNvPicPr>
            <a:picLocks noChangeAspect="1"/>
          </p:cNvPicPr>
          <p:nvPr/>
        </p:nvPicPr>
        <p:blipFill>
          <a:blip r:embed="rId7"/>
          <a:srcRect l="33237" b="13528"/>
          <a:stretch>
            <a:fillRect/>
          </a:stretch>
        </p:blipFill>
        <p:spPr>
          <a:xfrm rot="10800000">
            <a:off x="2294456" y="5940171"/>
            <a:ext cx="702723" cy="697094"/>
          </a:xfrm>
          <a:prstGeom prst="rect">
            <a:avLst/>
          </a:prstGeom>
        </p:spPr>
      </p:pic>
      <p:pic>
        <p:nvPicPr>
          <p:cNvPr id="20" name="图片 19" descr="图片包含 室内, 桌子, 男人, 柜台&#10;&#10;AI 生成的内容可能不正确。">
            <a:extLst>
              <a:ext uri="{FF2B5EF4-FFF2-40B4-BE49-F238E27FC236}">
                <a16:creationId xmlns:a16="http://schemas.microsoft.com/office/drawing/2014/main" id="{1E939407-D962-5A35-C5A2-83651BC754D2}"/>
              </a:ext>
            </a:extLst>
          </p:cNvPr>
          <p:cNvPicPr>
            <a:picLocks noChangeAspect="1"/>
          </p:cNvPicPr>
          <p:nvPr/>
        </p:nvPicPr>
        <p:blipFill>
          <a:blip r:embed="rId8"/>
          <a:srcRect l="16685" t="12348" r="15125" b="44518"/>
          <a:stretch>
            <a:fillRect/>
          </a:stretch>
        </p:blipFill>
        <p:spPr>
          <a:xfrm>
            <a:off x="3247220" y="6005278"/>
            <a:ext cx="1210266" cy="574172"/>
          </a:xfrm>
          <a:prstGeom prst="rect">
            <a:avLst/>
          </a:prstGeom>
        </p:spPr>
      </p:pic>
      <p:pic>
        <p:nvPicPr>
          <p:cNvPr id="33" name="图片 32">
            <a:extLst>
              <a:ext uri="{FF2B5EF4-FFF2-40B4-BE49-F238E27FC236}">
                <a16:creationId xmlns:a16="http://schemas.microsoft.com/office/drawing/2014/main" id="{D7FB1472-6355-4C49-11C4-B1FA7B08917D}"/>
              </a:ext>
            </a:extLst>
          </p:cNvPr>
          <p:cNvPicPr>
            <a:picLocks noChangeAspect="1"/>
          </p:cNvPicPr>
          <p:nvPr/>
        </p:nvPicPr>
        <p:blipFill>
          <a:blip r:embed="rId9" cstate="print">
            <a:extLst>
              <a:ext uri="{28A0092B-C50C-407E-A947-70E740481C1C}">
                <a14:useLocalDpi xmlns:a14="http://schemas.microsoft.com/office/drawing/2010/main" val="0"/>
              </a:ext>
            </a:extLst>
          </a:blip>
          <a:srcRect l="2495" t="1803" r="82183" b="62300"/>
          <a:stretch>
            <a:fillRect/>
          </a:stretch>
        </p:blipFill>
        <p:spPr bwMode="auto">
          <a:xfrm>
            <a:off x="137177" y="4749005"/>
            <a:ext cx="848237" cy="1119762"/>
          </a:xfrm>
          <a:prstGeom prst="rect">
            <a:avLst/>
          </a:prstGeom>
          <a:noFill/>
          <a:ln>
            <a:noFill/>
          </a:ln>
        </p:spPr>
      </p:pic>
      <p:pic>
        <p:nvPicPr>
          <p:cNvPr id="34" name="图片 33">
            <a:extLst>
              <a:ext uri="{FF2B5EF4-FFF2-40B4-BE49-F238E27FC236}">
                <a16:creationId xmlns:a16="http://schemas.microsoft.com/office/drawing/2014/main" id="{D84E1830-F121-3157-D500-09597DCA5B44}"/>
              </a:ext>
            </a:extLst>
          </p:cNvPr>
          <p:cNvPicPr>
            <a:picLocks noChangeAspect="1"/>
          </p:cNvPicPr>
          <p:nvPr/>
        </p:nvPicPr>
        <p:blipFill>
          <a:blip r:embed="rId9" cstate="print">
            <a:extLst>
              <a:ext uri="{28A0092B-C50C-407E-A947-70E740481C1C}">
                <a14:useLocalDpi xmlns:a14="http://schemas.microsoft.com/office/drawing/2010/main" val="0"/>
              </a:ext>
            </a:extLst>
          </a:blip>
          <a:srcRect l="28500" t="3239" r="57433" b="62788"/>
          <a:stretch>
            <a:fillRect/>
          </a:stretch>
        </p:blipFill>
        <p:spPr bwMode="auto">
          <a:xfrm>
            <a:off x="1136057" y="4774523"/>
            <a:ext cx="804183" cy="1094244"/>
          </a:xfrm>
          <a:prstGeom prst="rect">
            <a:avLst/>
          </a:prstGeom>
          <a:noFill/>
          <a:ln>
            <a:noFill/>
          </a:ln>
        </p:spPr>
      </p:pic>
      <p:pic>
        <p:nvPicPr>
          <p:cNvPr id="35" name="图片 34">
            <a:extLst>
              <a:ext uri="{FF2B5EF4-FFF2-40B4-BE49-F238E27FC236}">
                <a16:creationId xmlns:a16="http://schemas.microsoft.com/office/drawing/2014/main" id="{4E60C627-7A93-B740-0E2F-1EB3D5A58BF3}"/>
              </a:ext>
            </a:extLst>
          </p:cNvPr>
          <p:cNvPicPr>
            <a:picLocks noChangeAspect="1"/>
          </p:cNvPicPr>
          <p:nvPr/>
        </p:nvPicPr>
        <p:blipFill>
          <a:blip r:embed="rId9" cstate="print">
            <a:extLst>
              <a:ext uri="{28A0092B-C50C-407E-A947-70E740481C1C}">
                <a14:useLocalDpi xmlns:a14="http://schemas.microsoft.com/office/drawing/2010/main" val="0"/>
              </a:ext>
            </a:extLst>
          </a:blip>
          <a:srcRect l="53777" t="4789" r="32950" b="61784"/>
          <a:stretch>
            <a:fillRect/>
          </a:stretch>
        </p:blipFill>
        <p:spPr bwMode="auto">
          <a:xfrm>
            <a:off x="2128389" y="4773068"/>
            <a:ext cx="772175" cy="1095699"/>
          </a:xfrm>
          <a:prstGeom prst="rect">
            <a:avLst/>
          </a:prstGeom>
          <a:noFill/>
          <a:ln>
            <a:noFill/>
          </a:ln>
        </p:spPr>
      </p:pic>
      <p:pic>
        <p:nvPicPr>
          <p:cNvPr id="36" name="图片 35">
            <a:extLst>
              <a:ext uri="{FF2B5EF4-FFF2-40B4-BE49-F238E27FC236}">
                <a16:creationId xmlns:a16="http://schemas.microsoft.com/office/drawing/2014/main" id="{EA1FD667-CAED-F56C-A268-37CCC3C7E131}"/>
              </a:ext>
            </a:extLst>
          </p:cNvPr>
          <p:cNvPicPr>
            <a:picLocks noChangeAspect="1"/>
          </p:cNvPicPr>
          <p:nvPr/>
        </p:nvPicPr>
        <p:blipFill>
          <a:blip r:embed="rId9" cstate="print">
            <a:extLst>
              <a:ext uri="{28A0092B-C50C-407E-A947-70E740481C1C}">
                <a14:useLocalDpi xmlns:a14="http://schemas.microsoft.com/office/drawing/2010/main" val="0"/>
              </a:ext>
            </a:extLst>
          </a:blip>
          <a:srcRect l="78222" t="8748" r="3533" b="66571"/>
          <a:stretch>
            <a:fillRect/>
          </a:stretch>
        </p:blipFill>
        <p:spPr bwMode="auto">
          <a:xfrm>
            <a:off x="3141378" y="4742838"/>
            <a:ext cx="1372238" cy="1125929"/>
          </a:xfrm>
          <a:prstGeom prst="rect">
            <a:avLst/>
          </a:prstGeom>
          <a:noFill/>
          <a:ln>
            <a:noFill/>
          </a:ln>
        </p:spPr>
      </p:pic>
      <p:sp>
        <p:nvSpPr>
          <p:cNvPr id="37" name="箭头: 右 36">
            <a:extLst>
              <a:ext uri="{FF2B5EF4-FFF2-40B4-BE49-F238E27FC236}">
                <a16:creationId xmlns:a16="http://schemas.microsoft.com/office/drawing/2014/main" id="{CE4AB042-1953-7EB7-DE72-BE60DDDCDB49}"/>
              </a:ext>
            </a:extLst>
          </p:cNvPr>
          <p:cNvSpPr/>
          <p:nvPr/>
        </p:nvSpPr>
        <p:spPr>
          <a:xfrm>
            <a:off x="937224" y="5258416"/>
            <a:ext cx="256159" cy="1791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箭头: 右 44">
            <a:extLst>
              <a:ext uri="{FF2B5EF4-FFF2-40B4-BE49-F238E27FC236}">
                <a16:creationId xmlns:a16="http://schemas.microsoft.com/office/drawing/2014/main" id="{1FA9E1B6-5AF8-6DF1-843B-87EA70490392}"/>
              </a:ext>
            </a:extLst>
          </p:cNvPr>
          <p:cNvSpPr/>
          <p:nvPr/>
        </p:nvSpPr>
        <p:spPr>
          <a:xfrm>
            <a:off x="1906235" y="5260882"/>
            <a:ext cx="256159" cy="1791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箭头: 右 45">
            <a:extLst>
              <a:ext uri="{FF2B5EF4-FFF2-40B4-BE49-F238E27FC236}">
                <a16:creationId xmlns:a16="http://schemas.microsoft.com/office/drawing/2014/main" id="{CBACC214-63BE-C806-58F8-ACE879D8D28B}"/>
              </a:ext>
            </a:extLst>
          </p:cNvPr>
          <p:cNvSpPr/>
          <p:nvPr/>
        </p:nvSpPr>
        <p:spPr>
          <a:xfrm>
            <a:off x="2882638" y="5284476"/>
            <a:ext cx="256159" cy="1791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箭头: 右 46">
            <a:extLst>
              <a:ext uri="{FF2B5EF4-FFF2-40B4-BE49-F238E27FC236}">
                <a16:creationId xmlns:a16="http://schemas.microsoft.com/office/drawing/2014/main" id="{7C19C57C-EBCC-D7FB-900D-0215977ADBF3}"/>
              </a:ext>
            </a:extLst>
          </p:cNvPr>
          <p:cNvSpPr/>
          <p:nvPr/>
        </p:nvSpPr>
        <p:spPr>
          <a:xfrm>
            <a:off x="1171681" y="6241779"/>
            <a:ext cx="256159" cy="1791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箭头: 右 47">
            <a:extLst>
              <a:ext uri="{FF2B5EF4-FFF2-40B4-BE49-F238E27FC236}">
                <a16:creationId xmlns:a16="http://schemas.microsoft.com/office/drawing/2014/main" id="{1512EB2A-0331-14D3-E840-A6AFEF4AFD98}"/>
              </a:ext>
            </a:extLst>
          </p:cNvPr>
          <p:cNvSpPr/>
          <p:nvPr/>
        </p:nvSpPr>
        <p:spPr>
          <a:xfrm>
            <a:off x="3000764" y="6227391"/>
            <a:ext cx="256159" cy="1791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9" name="图片 48" descr="黑色的照相机&#10;&#10;AI 生成的内容可能不正确。">
            <a:extLst>
              <a:ext uri="{FF2B5EF4-FFF2-40B4-BE49-F238E27FC236}">
                <a16:creationId xmlns:a16="http://schemas.microsoft.com/office/drawing/2014/main" id="{57D2E27A-45A6-03D0-A228-D8517E47AEE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847" b="90153" l="7935" r="94674">
                        <a14:foregroundMark x1="8043" y1="80306" x2="15163" y2="75821"/>
                        <a14:foregroundMark x1="81413" y1="10503" x2="88967" y2="73195"/>
                        <a14:foregroundMark x1="90326" y1="23961" x2="90326" y2="37418"/>
                        <a14:foregroundMark x1="33859" y1="28446" x2="42717" y2="28446"/>
                        <a14:foregroundMark x1="28043" y1="24836" x2="51630" y2="30197"/>
                        <a14:foregroundMark x1="94293" y1="25711" x2="94728" y2="33807"/>
                        <a14:foregroundMark x1="79620" y1="89278" x2="81413" y2="85667"/>
                        <a14:foregroundMark x1="78315" y1="90153" x2="81848" y2="88403"/>
                      </a14:backgroundRemoval>
                    </a14:imgEffect>
                  </a14:imgLayer>
                </a14:imgProps>
              </a:ext>
            </a:extLst>
          </a:blip>
          <a:srcRect l="5174" t="4271"/>
          <a:stretch>
            <a:fillRect/>
          </a:stretch>
        </p:blipFill>
        <p:spPr>
          <a:xfrm>
            <a:off x="152228" y="6061016"/>
            <a:ext cx="1060681" cy="531845"/>
          </a:xfrm>
          <a:prstGeom prst="rect">
            <a:avLst/>
          </a:prstGeom>
        </p:spPr>
      </p:pic>
      <p:sp>
        <p:nvSpPr>
          <p:cNvPr id="51" name="文本框 50">
            <a:extLst>
              <a:ext uri="{FF2B5EF4-FFF2-40B4-BE49-F238E27FC236}">
                <a16:creationId xmlns:a16="http://schemas.microsoft.com/office/drawing/2014/main" id="{9100BCF9-8DA2-A26E-C518-64F69B0EDFF7}"/>
              </a:ext>
            </a:extLst>
          </p:cNvPr>
          <p:cNvSpPr txBox="1"/>
          <p:nvPr/>
        </p:nvSpPr>
        <p:spPr>
          <a:xfrm>
            <a:off x="7627801" y="1535561"/>
            <a:ext cx="1502263" cy="938719"/>
          </a:xfrm>
          <a:prstGeom prst="rect">
            <a:avLst/>
          </a:prstGeom>
          <a:noFill/>
        </p:spPr>
        <p:txBody>
          <a:bodyPr wrap="square">
            <a:spAutoFit/>
          </a:bodyPr>
          <a:lstStyle/>
          <a:p>
            <a:r>
              <a:rPr lang="en-US" altLang="zh-CN" sz="1100" dirty="0">
                <a:solidFill>
                  <a:schemeClr val="tx1">
                    <a:lumMod val="95000"/>
                    <a:lumOff val="5000"/>
                  </a:schemeClr>
                </a:solidFill>
                <a:latin typeface="Arial" panose="020B0604020202020204" pitchFamily="34" charset="0"/>
                <a:cs typeface="Arial" panose="020B0604020202020204" pitchFamily="34" charset="0"/>
              </a:rPr>
              <a:t>The</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best</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product</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(CA-TiO2-1.5)</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can</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remove</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97.74%</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under</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most</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desirable</a:t>
            </a:r>
            <a:r>
              <a:rPr lang="zh-CN" altLang="en-US" sz="1100" dirty="0">
                <a:solidFill>
                  <a:schemeClr val="tx1">
                    <a:lumMod val="95000"/>
                    <a:lumOff val="5000"/>
                  </a:schemeClr>
                </a:solidFill>
                <a:latin typeface="Arial" panose="020B0604020202020204" pitchFamily="34" charset="0"/>
                <a:cs typeface="Arial" panose="020B0604020202020204" pitchFamily="34" charset="0"/>
              </a:rPr>
              <a:t> </a:t>
            </a:r>
            <a:r>
              <a:rPr lang="en-US" altLang="zh-CN" sz="1100" dirty="0">
                <a:solidFill>
                  <a:schemeClr val="tx1">
                    <a:lumMod val="95000"/>
                    <a:lumOff val="5000"/>
                  </a:schemeClr>
                </a:solidFill>
                <a:latin typeface="Arial" panose="020B0604020202020204" pitchFamily="34" charset="0"/>
                <a:cs typeface="Arial" panose="020B0604020202020204" pitchFamily="34" charset="0"/>
              </a:rPr>
              <a:t>environment</a:t>
            </a:r>
            <a:endParaRPr lang="en-CN" altLang="zh-CN" sz="1100"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9" name="图片 8">
            <a:extLst>
              <a:ext uri="{FF2B5EF4-FFF2-40B4-BE49-F238E27FC236}">
                <a16:creationId xmlns:a16="http://schemas.microsoft.com/office/drawing/2014/main" id="{F42A8F51-E065-6CC9-8C99-BEB0236B88D4}"/>
              </a:ext>
            </a:extLst>
          </p:cNvPr>
          <p:cNvPicPr>
            <a:picLocks noChangeAspect="1"/>
          </p:cNvPicPr>
          <p:nvPr/>
        </p:nvPicPr>
        <p:blipFill>
          <a:blip r:embed="rId12"/>
          <a:stretch>
            <a:fillRect/>
          </a:stretch>
        </p:blipFill>
        <p:spPr>
          <a:xfrm>
            <a:off x="88159" y="3166180"/>
            <a:ext cx="4452566" cy="1574953"/>
          </a:xfrm>
          <a:prstGeom prst="rect">
            <a:avLst/>
          </a:prstGeom>
        </p:spPr>
      </p:pic>
      <p:sp>
        <p:nvSpPr>
          <p:cNvPr id="12" name="TextBox 9">
            <a:extLst>
              <a:ext uri="{FF2B5EF4-FFF2-40B4-BE49-F238E27FC236}">
                <a16:creationId xmlns:a16="http://schemas.microsoft.com/office/drawing/2014/main" id="{16C08884-8C55-2257-71E4-FE47550BF1B4}"/>
              </a:ext>
            </a:extLst>
          </p:cNvPr>
          <p:cNvSpPr txBox="1"/>
          <p:nvPr/>
        </p:nvSpPr>
        <p:spPr>
          <a:xfrm>
            <a:off x="5027407" y="1173208"/>
            <a:ext cx="2257681" cy="276999"/>
          </a:xfrm>
          <a:prstGeom prst="rect">
            <a:avLst/>
          </a:prstGeom>
          <a:noFill/>
        </p:spPr>
        <p:txBody>
          <a:bodyPr wrap="square" rtlCol="0">
            <a:spAutoFit/>
          </a:bodyPr>
          <a:lstStyle/>
          <a:p>
            <a:r>
              <a:rPr lang="en-US" altLang="zh-CN" sz="1200" b="1" dirty="0">
                <a:latin typeface="Arial" panose="020B0604020202020204" pitchFamily="34" charset="0"/>
                <a:cs typeface="Arial" panose="020B0604020202020204" pitchFamily="34" charset="0"/>
              </a:rPr>
              <a:t>Degradation</a:t>
            </a:r>
            <a:r>
              <a:rPr lang="zh-CN" altLang="en-US" sz="1200" b="1"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Potential</a:t>
            </a:r>
            <a:r>
              <a:rPr lang="zh-CN" altLang="en-US" sz="1200" b="1"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Test</a:t>
            </a:r>
            <a:endParaRPr lang="en-CN" sz="1200" b="1" dirty="0">
              <a:latin typeface="Arial" panose="020B0604020202020204" pitchFamily="34" charset="0"/>
              <a:cs typeface="Arial" panose="020B0604020202020204" pitchFamily="34" charset="0"/>
            </a:endParaRPr>
          </a:p>
        </p:txBody>
      </p:sp>
      <p:sp>
        <p:nvSpPr>
          <p:cNvPr id="17" name="TextBox 10">
            <a:extLst>
              <a:ext uri="{FF2B5EF4-FFF2-40B4-BE49-F238E27FC236}">
                <a16:creationId xmlns:a16="http://schemas.microsoft.com/office/drawing/2014/main" id="{1D1E12C7-E8C1-19C3-8AB4-F1364D295415}"/>
              </a:ext>
            </a:extLst>
          </p:cNvPr>
          <p:cNvSpPr txBox="1"/>
          <p:nvPr/>
        </p:nvSpPr>
        <p:spPr>
          <a:xfrm>
            <a:off x="5265501" y="2672605"/>
            <a:ext cx="1852381" cy="276999"/>
          </a:xfrm>
          <a:prstGeom prst="rect">
            <a:avLst/>
          </a:prstGeom>
          <a:noFill/>
        </p:spPr>
        <p:txBody>
          <a:bodyPr wrap="square" rtlCol="0">
            <a:spAutoFit/>
          </a:bodyPr>
          <a:lstStyle/>
          <a:p>
            <a:pPr algn="ctr"/>
            <a:r>
              <a:rPr lang="en-US" altLang="zh-CN" sz="1200" b="1" dirty="0">
                <a:latin typeface="Arial" panose="020B0604020202020204" pitchFamily="34" charset="0"/>
                <a:cs typeface="Arial" panose="020B0604020202020204" pitchFamily="34" charset="0"/>
              </a:rPr>
              <a:t>Real</a:t>
            </a:r>
            <a:r>
              <a:rPr lang="zh-CN" altLang="en-US" sz="1200" b="1"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Situation</a:t>
            </a:r>
            <a:r>
              <a:rPr lang="zh-CN" altLang="en-US" sz="1200" b="1"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Test</a:t>
            </a:r>
            <a:endParaRPr lang="en-CN"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2878567"/>
      </p:ext>
    </p:extLst>
  </p:cSld>
  <p:clrMapOvr>
    <a:masterClrMapping/>
  </p:clrMapOvr>
</p:sld>
</file>

<file path=ppt/theme/theme1.xml><?xml version="1.0" encoding="utf-8"?>
<a:theme xmlns:a="http://schemas.openxmlformats.org/drawingml/2006/main" name="Office 2013 - 2022 主题">
  <a:themeElements>
    <a:clrScheme name="Office 2013 - 2022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23221</TotalTime>
  <Words>233</Words>
  <Application>Microsoft Macintosh PowerPoint</Application>
  <PresentationFormat>全屏显示(4:3)</PresentationFormat>
  <Paragraphs>19</Paragraphs>
  <Slides>1</Slides>
  <Notes>1</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等线</vt:lpstr>
      <vt:lpstr>Arial</vt:lpstr>
      <vt:lpstr>Calibri</vt:lpstr>
      <vt:lpstr>Calibri Light</vt:lpstr>
      <vt:lpstr>Office 2013 - 2022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 Zhuang</dc:creator>
  <cp:lastModifiedBy>Pippen peng</cp:lastModifiedBy>
  <cp:revision>15</cp:revision>
  <dcterms:created xsi:type="dcterms:W3CDTF">2026-02-09T12:42:52Z</dcterms:created>
  <dcterms:modified xsi:type="dcterms:W3CDTF">2026-02-27T13:45:51Z</dcterms:modified>
</cp:coreProperties>
</file>